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y="5143500" cx="9144000"/>
  <p:notesSz cx="6858000" cy="9144000"/>
  <p:embeddedFontLst>
    <p:embeddedFont>
      <p:font typeface="PT Sans Narrow"/>
      <p:regular r:id="rId48"/>
      <p:bold r:id="rId49"/>
    </p:embeddedFont>
    <p:embeddedFont>
      <p:font typeface="Average"/>
      <p:regular r:id="rId50"/>
    </p:embeddedFont>
    <p:embeddedFont>
      <p:font typeface="Open Sans"/>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PTSansNarrow-regular.fntdata"/><Relationship Id="rId47" Type="http://schemas.openxmlformats.org/officeDocument/2006/relationships/slide" Target="slides/slide42.xml"/><Relationship Id="rId49" Type="http://schemas.openxmlformats.org/officeDocument/2006/relationships/font" Target="fonts/PTSansNarrow-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OpenSans-regular.fntdata"/><Relationship Id="rId50" Type="http://schemas.openxmlformats.org/officeDocument/2006/relationships/font" Target="fonts/Average-regular.fntdata"/><Relationship Id="rId53" Type="http://schemas.openxmlformats.org/officeDocument/2006/relationships/font" Target="fonts/OpenSans-italic.fntdata"/><Relationship Id="rId52" Type="http://schemas.openxmlformats.org/officeDocument/2006/relationships/font" Target="fonts/OpenSans-bold.fntdata"/><Relationship Id="rId11" Type="http://schemas.openxmlformats.org/officeDocument/2006/relationships/slide" Target="slides/slide6.xml"/><Relationship Id="rId10" Type="http://schemas.openxmlformats.org/officeDocument/2006/relationships/slide" Target="slides/slide5.xml"/><Relationship Id="rId54" Type="http://schemas.openxmlformats.org/officeDocument/2006/relationships/font" Target="fonts/OpenSans-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24b9fcd3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24b9fcd3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21e552372b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21e552372b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21e552372b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21e552372b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21e552372b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21e552372b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21e552372b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21e552372b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1e552372b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1e552372b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21e552372b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21e552372b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21e552372b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21e552372b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21e552372b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21e552372b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21e552372b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21e552372b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21e552372b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21e552372b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21e552372b_1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21e552372b_1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21e552372b_2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21e552372b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21e552372b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21e552372b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21e552372b_1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21e552372b_1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21e552372b_1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21e552372b_1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21e552372b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21e552372b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21e552372b_1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21e552372b_1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21e552372b_1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21e552372b_1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21e552372b_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21e552372b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21e552372b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21e552372b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1b527cd8b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1b527cd8b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21e552372b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21e552372b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21e552372b_2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21e552372b_2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21e552372b_2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21e552372b_2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21e552372b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21e552372b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21e552372b_2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21e552372b_2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21e552372b_2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21e552372b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21e552372b_1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21e552372b_1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21e552372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21e552372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21e552372b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21e552372b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21e552372b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21e552372b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24b9fcd358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24b9fcd358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21e552372b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21e552372b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1b527cd8b6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1b527cd8b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21e552372b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21e552372b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21e552372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21e552372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24b9fcd35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24b9fcd35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21e552372b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21e552372b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21e552372b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21e552372b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21e552372b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21e552372b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hyperlink" Target="https://www.codecademy.com/learn/computer-architecture/modules/assembly-language" TargetMode="External"/><Relationship Id="rId4" Type="http://schemas.openxmlformats.org/officeDocument/2006/relationships/hyperlink" Target="https://www.tutorialspoint.com/assembly_programming/index.htm" TargetMode="External"/><Relationship Id="rId5" Type="http://schemas.openxmlformats.org/officeDocument/2006/relationships/hyperlink" Target="https://github.com/Sarvesh-CSE/Computer_Organization" TargetMode="External"/><Relationship Id="rId6" Type="http://schemas.openxmlformats.org/officeDocument/2006/relationships/hyperlink" Target="https://www.massey.ac.nz/~mjjohnso/notes/59102/notes/l9.html#:~:text=Machine%20code%20is%20very%20hard,into%20a%20single%20machine%20instruction"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5.png"/><Relationship Id="rId5"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nvSpPr>
        <p:spPr>
          <a:xfrm>
            <a:off x="-57150" y="3007475"/>
            <a:ext cx="9144000" cy="132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500">
                <a:latin typeface="Average"/>
                <a:ea typeface="Average"/>
                <a:cs typeface="Average"/>
                <a:sym typeface="Average"/>
              </a:rPr>
              <a:t>CS 110 : Assembly Language and Programming</a:t>
            </a:r>
            <a:br>
              <a:rPr b="1" lang="en" sz="3500">
                <a:latin typeface="Average"/>
                <a:ea typeface="Average"/>
                <a:cs typeface="Average"/>
                <a:sym typeface="Average"/>
              </a:rPr>
            </a:br>
            <a:r>
              <a:rPr b="1" lang="en" sz="3500">
                <a:latin typeface="Average"/>
                <a:ea typeface="Average"/>
                <a:cs typeface="Average"/>
                <a:sym typeface="Average"/>
              </a:rPr>
              <a:t>Semester - 4</a:t>
            </a:r>
            <a:br>
              <a:rPr b="1" lang="en" sz="3500">
                <a:latin typeface="Average"/>
                <a:ea typeface="Average"/>
                <a:cs typeface="Average"/>
                <a:sym typeface="Average"/>
              </a:rPr>
            </a:br>
            <a:br>
              <a:rPr lang="en" sz="3500">
                <a:solidFill>
                  <a:srgbClr val="37474F"/>
                </a:solidFill>
                <a:latin typeface="Average"/>
                <a:ea typeface="Average"/>
                <a:cs typeface="Average"/>
                <a:sym typeface="Average"/>
              </a:rPr>
            </a:br>
            <a:endParaRPr sz="3500">
              <a:solidFill>
                <a:srgbClr val="37474F"/>
              </a:solidFill>
              <a:latin typeface="Average"/>
              <a:ea typeface="Average"/>
              <a:cs typeface="Average"/>
              <a:sym typeface="Average"/>
            </a:endParaRPr>
          </a:p>
          <a:p>
            <a:pPr indent="0" lvl="0" marL="0" rtl="0" algn="ctr">
              <a:spcBef>
                <a:spcPts val="0"/>
              </a:spcBef>
              <a:spcAft>
                <a:spcPts val="0"/>
              </a:spcAft>
              <a:buNone/>
            </a:pPr>
            <a:r>
              <a:t/>
            </a:r>
            <a:endParaRPr sz="2600">
              <a:solidFill>
                <a:srgbClr val="37474F"/>
              </a:solidFill>
              <a:latin typeface="Average"/>
              <a:ea typeface="Average"/>
              <a:cs typeface="Average"/>
              <a:sym typeface="Average"/>
            </a:endParaRPr>
          </a:p>
        </p:txBody>
      </p:sp>
      <p:pic>
        <p:nvPicPr>
          <p:cNvPr id="67" name="Google Shape;67;p13"/>
          <p:cNvPicPr preferRelativeResize="0"/>
          <p:nvPr/>
        </p:nvPicPr>
        <p:blipFill>
          <a:blip r:embed="rId3">
            <a:alphaModFix/>
          </a:blip>
          <a:stretch>
            <a:fillRect/>
          </a:stretch>
        </p:blipFill>
        <p:spPr>
          <a:xfrm>
            <a:off x="3580975" y="88325"/>
            <a:ext cx="1982050" cy="2800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Compiler</a:t>
            </a:r>
            <a:endParaRPr/>
          </a:p>
        </p:txBody>
      </p:sp>
      <p:sp>
        <p:nvSpPr>
          <p:cNvPr id="143" name="Google Shape;143;p22"/>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 compiler is a special program that processes statements written in a particular programming language and turns them into machine language or "code" that a computer's processor uses. Typically, a programmer writes language statements in a language such as Pascal or C</a:t>
            </a:r>
            <a:endParaRPr/>
          </a:p>
        </p:txBody>
      </p:sp>
      <p:pic>
        <p:nvPicPr>
          <p:cNvPr id="144" name="Google Shape;144;p22"/>
          <p:cNvPicPr preferRelativeResize="0"/>
          <p:nvPr/>
        </p:nvPicPr>
        <p:blipFill>
          <a:blip r:embed="rId3">
            <a:alphaModFix/>
          </a:blip>
          <a:stretch>
            <a:fillRect/>
          </a:stretch>
        </p:blipFill>
        <p:spPr>
          <a:xfrm>
            <a:off x="0" y="2571746"/>
            <a:ext cx="9144000" cy="235000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Low-level programming language</a:t>
            </a:r>
            <a:endParaRPr/>
          </a:p>
        </p:txBody>
      </p:sp>
      <p:sp>
        <p:nvSpPr>
          <p:cNvPr id="150" name="Google Shape;150;p23"/>
          <p:cNvSpPr txBox="1"/>
          <p:nvPr>
            <p:ph idx="1" type="body"/>
          </p:nvPr>
        </p:nvSpPr>
        <p:spPr>
          <a:xfrm>
            <a:off x="311700" y="1266325"/>
            <a:ext cx="8520600" cy="35403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Low-level language is machine-dependent (0s and 1s) programming language. The processor runs low- level programs directly without the need of a compiler or interpreter, so the programs written in low-level language can be run very fast</a:t>
            </a:r>
            <a:endParaRPr/>
          </a:p>
          <a:p>
            <a:pPr indent="0" lvl="0" marL="0" rtl="0" algn="l">
              <a:spcBef>
                <a:spcPts val="1200"/>
              </a:spcBef>
              <a:spcAft>
                <a:spcPts val="0"/>
              </a:spcAft>
              <a:buNone/>
            </a:pPr>
            <a:r>
              <a:rPr lang="en"/>
              <a:t>Low-level language is further divided</a:t>
            </a:r>
            <a:endParaRPr/>
          </a:p>
          <a:p>
            <a:pPr indent="0" lvl="0" marL="0" rtl="0" algn="l">
              <a:spcBef>
                <a:spcPts val="1200"/>
              </a:spcBef>
              <a:spcAft>
                <a:spcPts val="0"/>
              </a:spcAft>
              <a:buNone/>
            </a:pPr>
            <a:r>
              <a:rPr lang="en"/>
              <a:t> into two parts -</a:t>
            </a:r>
            <a:endParaRPr/>
          </a:p>
          <a:p>
            <a:pPr indent="0" lvl="0" marL="0" rtl="0" algn="l">
              <a:spcBef>
                <a:spcPts val="1200"/>
              </a:spcBef>
              <a:spcAft>
                <a:spcPts val="0"/>
              </a:spcAft>
              <a:buNone/>
            </a:pPr>
            <a:r>
              <a:rPr lang="en"/>
              <a:t>i. Machine Language</a:t>
            </a:r>
            <a:endParaRPr/>
          </a:p>
          <a:p>
            <a:pPr indent="0" lvl="0" marL="0" rtl="0" algn="l">
              <a:spcBef>
                <a:spcPts val="1200"/>
              </a:spcBef>
              <a:spcAft>
                <a:spcPts val="0"/>
              </a:spcAft>
              <a:buNone/>
            </a:pPr>
            <a:r>
              <a:rPr lang="en"/>
              <a:t>ii. Assembly Language</a:t>
            </a:r>
            <a:endParaRPr/>
          </a:p>
          <a:p>
            <a:pPr indent="0" lvl="0" marL="0" rtl="0" algn="l">
              <a:spcBef>
                <a:spcPts val="1200"/>
              </a:spcBef>
              <a:spcAft>
                <a:spcPts val="1200"/>
              </a:spcAft>
              <a:buNone/>
            </a:pPr>
            <a:r>
              <a:t/>
            </a:r>
            <a:endParaRPr/>
          </a:p>
        </p:txBody>
      </p:sp>
      <p:pic>
        <p:nvPicPr>
          <p:cNvPr id="151" name="Google Shape;151;p23"/>
          <p:cNvPicPr preferRelativeResize="0"/>
          <p:nvPr/>
        </p:nvPicPr>
        <p:blipFill>
          <a:blip r:embed="rId3">
            <a:alphaModFix/>
          </a:blip>
          <a:stretch>
            <a:fillRect/>
          </a:stretch>
        </p:blipFill>
        <p:spPr>
          <a:xfrm>
            <a:off x="4999536" y="2356250"/>
            <a:ext cx="3675563" cy="2450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Machine code</a:t>
            </a:r>
            <a:endParaRPr/>
          </a:p>
        </p:txBody>
      </p:sp>
      <p:sp>
        <p:nvSpPr>
          <p:cNvPr id="157" name="Google Shape;157;p2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Machine code, also known as machine language, is the elemental language of computers. It is read by the computer's central processing unit (CPU), is composed of digital binary numbers and looks like a very long sequence of zeros and ones.</a:t>
            </a:r>
            <a:endParaRPr/>
          </a:p>
          <a:p>
            <a:pPr indent="0" lvl="0" marL="0" rtl="0" algn="l">
              <a:spcBef>
                <a:spcPts val="1200"/>
              </a:spcBef>
              <a:spcAft>
                <a:spcPts val="1200"/>
              </a:spcAft>
              <a:buNone/>
            </a:pPr>
            <a:r>
              <a:rPr lang="en"/>
              <a:t>Each CPU has its own specific machine language. The processor reads and handles instructions, which tell the CPU to perform a simple task. Instructions are comprised of a certain number of bits</a:t>
            </a:r>
            <a:endParaRPr/>
          </a:p>
        </p:txBody>
      </p:sp>
      <p:pic>
        <p:nvPicPr>
          <p:cNvPr id="158" name="Google Shape;158;p24"/>
          <p:cNvPicPr preferRelativeResize="0"/>
          <p:nvPr/>
        </p:nvPicPr>
        <p:blipFill>
          <a:blip r:embed="rId3">
            <a:alphaModFix/>
          </a:blip>
          <a:stretch>
            <a:fillRect/>
          </a:stretch>
        </p:blipFill>
        <p:spPr>
          <a:xfrm>
            <a:off x="6633425" y="3522475"/>
            <a:ext cx="2095974" cy="1465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idx="4294967295" type="body"/>
          </p:nvPr>
        </p:nvSpPr>
        <p:spPr>
          <a:xfrm>
            <a:off x="142525" y="275550"/>
            <a:ext cx="8520600" cy="4592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If instructions for a particular processor are 8 bits, for example, the first 4 bits part (the opcode) tells the computer what to do and the second 4 bits (the operand) tells the computer what data to use.</a:t>
            </a:r>
            <a:endParaRPr/>
          </a:p>
          <a:p>
            <a:pPr indent="0" lvl="0" marL="0" rtl="0" algn="l">
              <a:spcBef>
                <a:spcPts val="1200"/>
              </a:spcBef>
              <a:spcAft>
                <a:spcPts val="0"/>
              </a:spcAft>
              <a:buNone/>
            </a:pPr>
            <a:r>
              <a:rPr lang="en">
                <a:solidFill>
                  <a:srgbClr val="6AA84F"/>
                </a:solidFill>
                <a:latin typeface="Courier New"/>
                <a:ea typeface="Courier New"/>
                <a:cs typeface="Courier New"/>
                <a:sym typeface="Courier New"/>
              </a:rPr>
              <a:t>0100</a:t>
            </a:r>
            <a:r>
              <a:rPr lang="en">
                <a:latin typeface="Courier New"/>
                <a:ea typeface="Courier New"/>
                <a:cs typeface="Courier New"/>
                <a:sym typeface="Courier New"/>
              </a:rPr>
              <a:t> </a:t>
            </a:r>
            <a:r>
              <a:rPr lang="en">
                <a:solidFill>
                  <a:srgbClr val="4A86E8"/>
                </a:solidFill>
                <a:latin typeface="Courier New"/>
                <a:ea typeface="Courier New"/>
                <a:cs typeface="Courier New"/>
                <a:sym typeface="Courier New"/>
              </a:rPr>
              <a:t>1110 </a:t>
            </a:r>
            <a:r>
              <a:rPr lang="en">
                <a:latin typeface="Courier New"/>
                <a:ea typeface="Courier New"/>
                <a:cs typeface="Courier New"/>
                <a:sym typeface="Courier New"/>
              </a:rPr>
              <a:t>   </a:t>
            </a:r>
            <a:r>
              <a:rPr lang="en">
                <a:latin typeface="Calibri"/>
                <a:ea typeface="Calibri"/>
                <a:cs typeface="Calibri"/>
                <a:sym typeface="Calibri"/>
              </a:rPr>
              <a:t>-&gt;</a:t>
            </a:r>
            <a:r>
              <a:rPr lang="en">
                <a:latin typeface="Courier New"/>
                <a:ea typeface="Courier New"/>
                <a:cs typeface="Courier New"/>
                <a:sym typeface="Courier New"/>
              </a:rPr>
              <a:t>   </a:t>
            </a:r>
            <a:r>
              <a:rPr lang="en">
                <a:solidFill>
                  <a:srgbClr val="6AA84F"/>
                </a:solidFill>
                <a:latin typeface="Courier New"/>
                <a:ea typeface="Courier New"/>
                <a:cs typeface="Courier New"/>
                <a:sym typeface="Courier New"/>
              </a:rPr>
              <a:t>ADD</a:t>
            </a:r>
            <a:r>
              <a:rPr lang="en">
                <a:latin typeface="Courier New"/>
                <a:ea typeface="Courier New"/>
                <a:cs typeface="Courier New"/>
                <a:sym typeface="Courier New"/>
              </a:rPr>
              <a:t> </a:t>
            </a:r>
            <a:r>
              <a:rPr lang="en">
                <a:solidFill>
                  <a:srgbClr val="4A86E8"/>
                </a:solidFill>
                <a:latin typeface="Courier New"/>
                <a:ea typeface="Courier New"/>
                <a:cs typeface="Courier New"/>
                <a:sym typeface="Courier New"/>
              </a:rPr>
              <a:t>14</a:t>
            </a:r>
            <a:r>
              <a:rPr lang="en">
                <a:latin typeface="Courier New"/>
                <a:ea typeface="Courier New"/>
                <a:cs typeface="Courier New"/>
                <a:sym typeface="Courier New"/>
              </a:rPr>
              <a:t>  </a:t>
            </a:r>
            <a:r>
              <a:rPr lang="en">
                <a:latin typeface="Calibri"/>
                <a:ea typeface="Calibri"/>
                <a:cs typeface="Calibri"/>
                <a:sym typeface="Calibri"/>
              </a:rPr>
              <a:t>-&gt;</a:t>
            </a:r>
            <a:r>
              <a:rPr lang="en">
                <a:latin typeface="Courier New"/>
                <a:ea typeface="Courier New"/>
                <a:cs typeface="Courier New"/>
                <a:sym typeface="Courier New"/>
              </a:rPr>
              <a:t>  </a:t>
            </a:r>
            <a:r>
              <a:rPr lang="en">
                <a:solidFill>
                  <a:srgbClr val="6AA84F"/>
                </a:solidFill>
                <a:latin typeface="Courier New"/>
                <a:ea typeface="Courier New"/>
                <a:cs typeface="Courier New"/>
                <a:sym typeface="Courier New"/>
              </a:rPr>
              <a:t>AC &lt;- AC +</a:t>
            </a:r>
            <a:r>
              <a:rPr lang="en">
                <a:latin typeface="Courier New"/>
                <a:ea typeface="Courier New"/>
                <a:cs typeface="Courier New"/>
                <a:sym typeface="Courier New"/>
              </a:rPr>
              <a:t> </a:t>
            </a:r>
            <a:r>
              <a:rPr lang="en">
                <a:solidFill>
                  <a:srgbClr val="4A86E8"/>
                </a:solidFill>
                <a:latin typeface="Courier New"/>
                <a:ea typeface="Courier New"/>
                <a:cs typeface="Courier New"/>
                <a:sym typeface="Courier New"/>
              </a:rPr>
              <a:t>14</a:t>
            </a:r>
            <a:endParaRPr>
              <a:solidFill>
                <a:srgbClr val="4A86E8"/>
              </a:solidFill>
              <a:latin typeface="Courier New"/>
              <a:ea typeface="Courier New"/>
              <a:cs typeface="Courier New"/>
              <a:sym typeface="Courier New"/>
            </a:endParaRPr>
          </a:p>
          <a:p>
            <a:pPr indent="0" lvl="0" marL="0" rtl="0" algn="l">
              <a:spcBef>
                <a:spcPts val="1200"/>
              </a:spcBef>
              <a:spcAft>
                <a:spcPts val="0"/>
              </a:spcAft>
              <a:buNone/>
            </a:pPr>
            <a:r>
              <a:t/>
            </a:r>
            <a:endParaRPr>
              <a:solidFill>
                <a:srgbClr val="4A86E8"/>
              </a:solidFill>
              <a:latin typeface="Courier New"/>
              <a:ea typeface="Courier New"/>
              <a:cs typeface="Courier New"/>
              <a:sym typeface="Courier New"/>
            </a:endParaRPr>
          </a:p>
          <a:p>
            <a:pPr indent="0" lvl="0" marL="0" rtl="0" algn="l">
              <a:spcBef>
                <a:spcPts val="1200"/>
              </a:spcBef>
              <a:spcAft>
                <a:spcPts val="0"/>
              </a:spcAft>
              <a:buNone/>
            </a:pPr>
            <a:r>
              <a:rPr lang="en">
                <a:latin typeface="Courier New"/>
                <a:ea typeface="Courier New"/>
                <a:cs typeface="Courier New"/>
                <a:sym typeface="Courier New"/>
              </a:rPr>
              <a:t>Example of 32 bit instructions</a:t>
            </a:r>
            <a:endParaRPr>
              <a:latin typeface="Courier New"/>
              <a:ea typeface="Courier New"/>
              <a:cs typeface="Courier New"/>
              <a:sym typeface="Courier New"/>
            </a:endParaRPr>
          </a:p>
          <a:p>
            <a:pPr indent="0" lvl="0" marL="0" rtl="0" algn="l">
              <a:spcBef>
                <a:spcPts val="1200"/>
              </a:spcBef>
              <a:spcAft>
                <a:spcPts val="0"/>
              </a:spcAft>
              <a:buNone/>
            </a:pPr>
            <a:r>
              <a:rPr lang="en">
                <a:latin typeface="Courier New"/>
                <a:ea typeface="Courier New"/>
                <a:cs typeface="Courier New"/>
                <a:sym typeface="Courier New"/>
              </a:rPr>
              <a:t>01001000 </a:t>
            </a:r>
            <a:r>
              <a:rPr lang="en">
                <a:solidFill>
                  <a:srgbClr val="FF9900"/>
                </a:solidFill>
                <a:latin typeface="Courier New"/>
                <a:ea typeface="Courier New"/>
                <a:cs typeface="Courier New"/>
                <a:sym typeface="Courier New"/>
              </a:rPr>
              <a:t>0</a:t>
            </a:r>
            <a:r>
              <a:rPr lang="en">
                <a:solidFill>
                  <a:srgbClr val="FF0000"/>
                </a:solidFill>
                <a:latin typeface="Courier New"/>
                <a:ea typeface="Courier New"/>
                <a:cs typeface="Courier New"/>
                <a:sym typeface="Courier New"/>
              </a:rPr>
              <a:t>0110</a:t>
            </a:r>
            <a:r>
              <a:rPr lang="en">
                <a:latin typeface="Courier New"/>
                <a:ea typeface="Courier New"/>
                <a:cs typeface="Courier New"/>
                <a:sym typeface="Courier New"/>
              </a:rPr>
              <a:t>101 </a:t>
            </a:r>
            <a:r>
              <a:rPr lang="en">
                <a:solidFill>
                  <a:srgbClr val="674EA7"/>
                </a:solidFill>
                <a:latin typeface="Courier New"/>
                <a:ea typeface="Courier New"/>
                <a:cs typeface="Courier New"/>
                <a:sym typeface="Courier New"/>
              </a:rPr>
              <a:t>0110</a:t>
            </a:r>
            <a:r>
              <a:rPr lang="en">
                <a:solidFill>
                  <a:srgbClr val="0000FF"/>
                </a:solidFill>
                <a:latin typeface="Courier New"/>
                <a:ea typeface="Courier New"/>
                <a:cs typeface="Courier New"/>
                <a:sym typeface="Courier New"/>
              </a:rPr>
              <a:t>1</a:t>
            </a:r>
            <a:r>
              <a:rPr lang="en">
                <a:latin typeface="Courier New"/>
                <a:ea typeface="Courier New"/>
                <a:cs typeface="Courier New"/>
                <a:sym typeface="Courier New"/>
              </a:rPr>
              <a:t>100 </a:t>
            </a:r>
            <a:r>
              <a:rPr lang="en">
                <a:solidFill>
                  <a:srgbClr val="0000FF"/>
                </a:solidFill>
                <a:latin typeface="Courier New"/>
                <a:ea typeface="Courier New"/>
                <a:cs typeface="Courier New"/>
                <a:sym typeface="Courier New"/>
              </a:rPr>
              <a:t>01101100</a:t>
            </a:r>
            <a:r>
              <a:rPr lang="en">
                <a:solidFill>
                  <a:srgbClr val="6AA84F"/>
                </a:solidFill>
                <a:latin typeface="Courier New"/>
                <a:ea typeface="Courier New"/>
                <a:cs typeface="Courier New"/>
                <a:sym typeface="Courier New"/>
              </a:rPr>
              <a:t> </a:t>
            </a:r>
            <a:endParaRPr>
              <a:solidFill>
                <a:srgbClr val="6AA84F"/>
              </a:solidFill>
              <a:latin typeface="Courier New"/>
              <a:ea typeface="Courier New"/>
              <a:cs typeface="Courier New"/>
              <a:sym typeface="Courier New"/>
            </a:endParaRPr>
          </a:p>
          <a:p>
            <a:pPr indent="0" lvl="0" marL="0" rtl="0" algn="l">
              <a:spcBef>
                <a:spcPts val="1200"/>
              </a:spcBef>
              <a:spcAft>
                <a:spcPts val="1200"/>
              </a:spcAft>
              <a:buNone/>
            </a:pPr>
            <a:r>
              <a:rPr lang="en">
                <a:latin typeface="Courier New"/>
                <a:ea typeface="Courier New"/>
                <a:cs typeface="Courier New"/>
                <a:sym typeface="Courier New"/>
              </a:rPr>
              <a:t>The 32-bit instruction may have six fields: cond, op, funct, Rn, Rd, and Src2. The operation the instruction performs is encoded in the field: op (also called the opcode or operation code) and funct or function code; the cond field encodes conditional execution based on flags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9" name="Google Shape;169;p26"/>
          <p:cNvSpPr txBox="1"/>
          <p:nvPr>
            <p:ph idx="1" type="body"/>
          </p:nvPr>
        </p:nvSpPr>
        <p:spPr>
          <a:xfrm>
            <a:off x="311700" y="1951100"/>
            <a:ext cx="3401400" cy="25233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Depending upon the processor, a computer's instruction sets may all be the same length, or they may vary, depending upon the specific instruction</a:t>
            </a:r>
            <a:endParaRPr/>
          </a:p>
          <a:p>
            <a:pPr indent="0" lvl="0" marL="0" rtl="0" algn="l">
              <a:spcBef>
                <a:spcPts val="1200"/>
              </a:spcBef>
              <a:spcAft>
                <a:spcPts val="1200"/>
              </a:spcAft>
              <a:buNone/>
            </a:pPr>
            <a:r>
              <a:rPr lang="en"/>
              <a:t>The architecture of the particular processor determines how instructions are patterned</a:t>
            </a:r>
            <a:endParaRPr/>
          </a:p>
        </p:txBody>
      </p:sp>
      <p:pic>
        <p:nvPicPr>
          <p:cNvPr id="170" name="Google Shape;170;p26"/>
          <p:cNvPicPr preferRelativeResize="0"/>
          <p:nvPr/>
        </p:nvPicPr>
        <p:blipFill>
          <a:blip r:embed="rId3">
            <a:alphaModFix/>
          </a:blip>
          <a:stretch>
            <a:fillRect/>
          </a:stretch>
        </p:blipFill>
        <p:spPr>
          <a:xfrm>
            <a:off x="311699" y="222125"/>
            <a:ext cx="8520600" cy="1838325"/>
          </a:xfrm>
          <a:prstGeom prst="rect">
            <a:avLst/>
          </a:prstGeom>
          <a:noFill/>
          <a:ln>
            <a:noFill/>
          </a:ln>
        </p:spPr>
      </p:pic>
      <p:pic>
        <p:nvPicPr>
          <p:cNvPr id="171" name="Google Shape;171;p26"/>
          <p:cNvPicPr preferRelativeResize="0"/>
          <p:nvPr/>
        </p:nvPicPr>
        <p:blipFill>
          <a:blip r:embed="rId4">
            <a:alphaModFix/>
          </a:blip>
          <a:stretch>
            <a:fillRect/>
          </a:stretch>
        </p:blipFill>
        <p:spPr>
          <a:xfrm>
            <a:off x="3786374" y="1951175"/>
            <a:ext cx="5357625" cy="2523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7" name="Google Shape;177;p2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8" name="Google Shape;178;p2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Does CPU execute these?</a:t>
            </a:r>
            <a:endParaRPr/>
          </a:p>
        </p:txBody>
      </p:sp>
      <p:sp>
        <p:nvSpPr>
          <p:cNvPr id="184" name="Google Shape;184;p28"/>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5" name="Google Shape;185;p28"/>
          <p:cNvPicPr preferRelativeResize="0"/>
          <p:nvPr/>
        </p:nvPicPr>
        <p:blipFill>
          <a:blip r:embed="rId3">
            <a:alphaModFix/>
          </a:blip>
          <a:stretch>
            <a:fillRect/>
          </a:stretch>
        </p:blipFill>
        <p:spPr>
          <a:xfrm>
            <a:off x="311700" y="1288900"/>
            <a:ext cx="8591451" cy="36831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Fetch and Execute Cycle</a:t>
            </a:r>
            <a:endParaRPr/>
          </a:p>
        </p:txBody>
      </p:sp>
      <p:sp>
        <p:nvSpPr>
          <p:cNvPr id="191" name="Google Shape;191;p29"/>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2" name="Google Shape;192;p29"/>
          <p:cNvPicPr preferRelativeResize="0"/>
          <p:nvPr/>
        </p:nvPicPr>
        <p:blipFill rotWithShape="1">
          <a:blip r:embed="rId3">
            <a:alphaModFix/>
          </a:blip>
          <a:srcRect b="9636" l="13684" r="13450" t="1710"/>
          <a:stretch/>
        </p:blipFill>
        <p:spPr>
          <a:xfrm>
            <a:off x="2038300" y="1080450"/>
            <a:ext cx="4458700" cy="40630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a:t>
            </a:r>
            <a:r>
              <a:rPr lang="en"/>
              <a:t> of Machine language</a:t>
            </a:r>
            <a:endParaRPr/>
          </a:p>
        </p:txBody>
      </p:sp>
      <p:sp>
        <p:nvSpPr>
          <p:cNvPr id="198" name="Google Shape;198;p3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Char char="●"/>
            </a:pPr>
            <a:r>
              <a:rPr lang="en"/>
              <a:t>It is machine dependent i.e. it differs from computer to computer.</a:t>
            </a:r>
            <a:endParaRPr/>
          </a:p>
          <a:p>
            <a:pPr indent="-342900" lvl="0" marL="457200" rtl="0" algn="l">
              <a:spcBef>
                <a:spcPts val="0"/>
              </a:spcBef>
              <a:spcAft>
                <a:spcPts val="0"/>
              </a:spcAft>
              <a:buSzPts val="1800"/>
              <a:buChar char="●"/>
            </a:pPr>
            <a:r>
              <a:rPr lang="en"/>
              <a:t>It is difficult to program and write.</a:t>
            </a:r>
            <a:endParaRPr/>
          </a:p>
          <a:p>
            <a:pPr indent="-342900" lvl="0" marL="457200" rtl="0" algn="l">
              <a:spcBef>
                <a:spcPts val="0"/>
              </a:spcBef>
              <a:spcAft>
                <a:spcPts val="0"/>
              </a:spcAft>
              <a:buSzPts val="1800"/>
              <a:buChar char="●"/>
            </a:pPr>
            <a:r>
              <a:rPr lang="en"/>
              <a:t>It is prone to errors</a:t>
            </a:r>
            <a:endParaRPr/>
          </a:p>
          <a:p>
            <a:pPr indent="-342900" lvl="0" marL="457200" rtl="0" algn="l">
              <a:spcBef>
                <a:spcPts val="0"/>
              </a:spcBef>
              <a:spcAft>
                <a:spcPts val="0"/>
              </a:spcAft>
              <a:buSzPts val="1800"/>
              <a:buChar char="●"/>
            </a:pPr>
            <a:r>
              <a:rPr lang="en"/>
              <a:t>It is difficult to modify. </a:t>
            </a:r>
            <a:endParaRPr/>
          </a:p>
          <a:p>
            <a:pPr indent="0" lvl="0" marL="457200" rtl="0" algn="l">
              <a:spcBef>
                <a:spcPts val="1200"/>
              </a:spcBef>
              <a:spcAft>
                <a:spcPts val="0"/>
              </a:spcAft>
              <a:buNone/>
            </a:pPr>
            <a:r>
              <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99" name="Google Shape;199;p30"/>
          <p:cNvSpPr txBox="1"/>
          <p:nvPr>
            <p:ph type="title"/>
          </p:nvPr>
        </p:nvSpPr>
        <p:spPr>
          <a:xfrm>
            <a:off x="204975" y="322677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Solution ?</a:t>
            </a:r>
            <a:br>
              <a:rPr lang="en"/>
            </a:br>
            <a:r>
              <a:rPr lang="en"/>
              <a:t>We move on to the Assembly Language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Assembly language</a:t>
            </a:r>
            <a:endParaRPr/>
          </a:p>
        </p:txBody>
      </p:sp>
      <p:sp>
        <p:nvSpPr>
          <p:cNvPr id="205" name="Google Shape;205;p31"/>
          <p:cNvSpPr txBox="1"/>
          <p:nvPr>
            <p:ph idx="1" type="body"/>
          </p:nvPr>
        </p:nvSpPr>
        <p:spPr>
          <a:xfrm>
            <a:off x="311700" y="1229150"/>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000000"/>
                </a:solidFill>
              </a:rPr>
              <a:t>It is a low level programming language that allows a user to write a program using alphanumeric mnemonic of instructions. It requires a translator as assembler to convert language into machine language so that it can be understood by the computer. </a:t>
            </a:r>
            <a:endParaRPr b="1">
              <a:solidFill>
                <a:srgbClr val="000000"/>
              </a:solidFill>
            </a:endParaRPr>
          </a:p>
          <a:p>
            <a:pPr indent="0" lvl="0" marL="0" rtl="0" algn="l">
              <a:spcBef>
                <a:spcPts val="1200"/>
              </a:spcBef>
              <a:spcAft>
                <a:spcPts val="0"/>
              </a:spcAft>
              <a:buNone/>
            </a:pPr>
            <a:r>
              <a:t/>
            </a:r>
            <a:endParaRPr b="1">
              <a:solidFill>
                <a:srgbClr val="000000"/>
              </a:solidFill>
            </a:endParaRPr>
          </a:p>
          <a:p>
            <a:pPr indent="0" lvl="0" marL="0" rtl="0" algn="l">
              <a:spcBef>
                <a:spcPts val="1200"/>
              </a:spcBef>
              <a:spcAft>
                <a:spcPts val="1200"/>
              </a:spcAft>
              <a:buNone/>
            </a:pPr>
            <a:r>
              <a:rPr b="1" lang="en">
                <a:solidFill>
                  <a:srgbClr val="000000"/>
                </a:solidFill>
              </a:rPr>
              <a:t>It is easier to remember and write than machine language. </a:t>
            </a:r>
            <a:endParaRPr b="1">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232675"/>
            <a:ext cx="8571300" cy="204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INTRODUCTION TO ASSEMBLY LANGUAGES</a:t>
            </a:r>
            <a:endParaRPr sz="4300"/>
          </a:p>
        </p:txBody>
      </p:sp>
      <p:sp>
        <p:nvSpPr>
          <p:cNvPr id="73" name="Google Shape;73;p14"/>
          <p:cNvSpPr txBox="1"/>
          <p:nvPr>
            <p:ph idx="4294967295" type="subTitle"/>
          </p:nvPr>
        </p:nvSpPr>
        <p:spPr>
          <a:xfrm>
            <a:off x="745650" y="0"/>
            <a:ext cx="4045200" cy="31719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b="1" sz="3436">
              <a:solidFill>
                <a:srgbClr val="CC0000"/>
              </a:solidFill>
            </a:endParaRPr>
          </a:p>
          <a:p>
            <a:pPr indent="0" lvl="0" marL="0" rtl="0" algn="l">
              <a:spcBef>
                <a:spcPts val="1200"/>
              </a:spcBef>
              <a:spcAft>
                <a:spcPts val="0"/>
              </a:spcAft>
              <a:buNone/>
            </a:pPr>
            <a:r>
              <a:t/>
            </a:r>
            <a:endParaRPr b="1" sz="3436">
              <a:solidFill>
                <a:srgbClr val="CC0000"/>
              </a:solidFill>
            </a:endParaRPr>
          </a:p>
          <a:p>
            <a:pPr indent="0" lvl="0" marL="0" rtl="0" algn="l">
              <a:spcBef>
                <a:spcPts val="1200"/>
              </a:spcBef>
              <a:spcAft>
                <a:spcPts val="1200"/>
              </a:spcAft>
              <a:buNone/>
            </a:pPr>
            <a:r>
              <a:t/>
            </a:r>
            <a:endParaRPr/>
          </a:p>
        </p:txBody>
      </p:sp>
      <p:sp>
        <p:nvSpPr>
          <p:cNvPr id="74" name="Google Shape;74;p14"/>
          <p:cNvSpPr txBox="1"/>
          <p:nvPr/>
        </p:nvSpPr>
        <p:spPr>
          <a:xfrm>
            <a:off x="745650" y="2634125"/>
            <a:ext cx="69393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chemeClr val="lt1"/>
                </a:solidFill>
                <a:latin typeface="Open Sans"/>
                <a:ea typeface="Open Sans"/>
                <a:cs typeface="Open Sans"/>
                <a:sym typeface="Open Sans"/>
              </a:rPr>
              <a:t>Sanskriti </a:t>
            </a:r>
            <a:endParaRPr b="1" sz="2800">
              <a:solidFill>
                <a:schemeClr val="lt1"/>
              </a:solidFill>
              <a:latin typeface="Open Sans"/>
              <a:ea typeface="Open Sans"/>
              <a:cs typeface="Open Sans"/>
              <a:sym typeface="Open Sans"/>
            </a:endParaRPr>
          </a:p>
          <a:p>
            <a:pPr indent="0" lvl="0" marL="0" rtl="0" algn="l">
              <a:spcBef>
                <a:spcPts val="0"/>
              </a:spcBef>
              <a:spcAft>
                <a:spcPts val="0"/>
              </a:spcAft>
              <a:buNone/>
            </a:pPr>
            <a:r>
              <a:rPr b="1" lang="en" sz="2800">
                <a:solidFill>
                  <a:schemeClr val="lt1"/>
                </a:solidFill>
                <a:latin typeface="Open Sans"/>
                <a:ea typeface="Open Sans"/>
                <a:cs typeface="Open Sans"/>
                <a:sym typeface="Open Sans"/>
              </a:rPr>
              <a:t>Paridhi Sharma</a:t>
            </a:r>
            <a:br>
              <a:rPr b="1" lang="en" sz="2800">
                <a:solidFill>
                  <a:schemeClr val="lt1"/>
                </a:solidFill>
                <a:latin typeface="Open Sans"/>
                <a:ea typeface="Open Sans"/>
                <a:cs typeface="Open Sans"/>
                <a:sym typeface="Open Sans"/>
              </a:rPr>
            </a:br>
            <a:r>
              <a:rPr b="1" lang="en" sz="2800">
                <a:solidFill>
                  <a:schemeClr val="lt1"/>
                </a:solidFill>
                <a:latin typeface="Open Sans"/>
                <a:ea typeface="Open Sans"/>
                <a:cs typeface="Open Sans"/>
                <a:sym typeface="Open Sans"/>
              </a:rPr>
              <a:t>Geetika Sharma </a:t>
            </a:r>
            <a:endParaRPr b="1" sz="2800">
              <a:solidFill>
                <a:schemeClr val="lt1"/>
              </a:solidFill>
              <a:latin typeface="Open Sans"/>
              <a:ea typeface="Open Sans"/>
              <a:cs typeface="Open Sans"/>
              <a:sym typeface="Open Sans"/>
            </a:endParaRPr>
          </a:p>
          <a:p>
            <a:pPr indent="0" lvl="0" marL="0" rtl="0" algn="l">
              <a:spcBef>
                <a:spcPts val="0"/>
              </a:spcBef>
              <a:spcAft>
                <a:spcPts val="0"/>
              </a:spcAft>
              <a:buNone/>
            </a:pPr>
            <a:r>
              <a:rPr b="1" lang="en" sz="2800">
                <a:solidFill>
                  <a:schemeClr val="lt1"/>
                </a:solidFill>
                <a:latin typeface="Open Sans"/>
                <a:ea typeface="Open Sans"/>
                <a:cs typeface="Open Sans"/>
                <a:sym typeface="Open Sans"/>
              </a:rPr>
              <a:t>Shreya Kashyap</a:t>
            </a:r>
            <a:endParaRPr b="1" sz="2800">
              <a:solidFill>
                <a:schemeClr val="lt1"/>
              </a:solidFill>
              <a:latin typeface="Open Sans"/>
              <a:ea typeface="Open Sans"/>
              <a:cs typeface="Open Sans"/>
              <a:sym typeface="Open Sans"/>
            </a:endParaRPr>
          </a:p>
          <a:p>
            <a:pPr indent="0" lvl="0" marL="0" rtl="0" algn="l">
              <a:spcBef>
                <a:spcPts val="0"/>
              </a:spcBef>
              <a:spcAft>
                <a:spcPts val="0"/>
              </a:spcAft>
              <a:buNone/>
            </a:pPr>
            <a:r>
              <a:t/>
            </a:r>
            <a:endParaRPr b="1">
              <a:solidFill>
                <a:schemeClr val="lt1"/>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Advantage(s) </a:t>
            </a:r>
            <a:endParaRPr/>
          </a:p>
        </p:txBody>
      </p:sp>
      <p:sp>
        <p:nvSpPr>
          <p:cNvPr id="211" name="Google Shape;211;p32"/>
          <p:cNvSpPr txBox="1"/>
          <p:nvPr>
            <p:ph idx="1" type="body"/>
          </p:nvPr>
        </p:nvSpPr>
        <p:spPr>
          <a:xfrm>
            <a:off x="311700" y="1257150"/>
            <a:ext cx="6642600" cy="2629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Advantage(s) </a:t>
            </a:r>
            <a:r>
              <a:rPr lang="en"/>
              <a:t>of using assembly language rather than machine language is/are:</a:t>
            </a:r>
            <a:endParaRPr/>
          </a:p>
          <a:p>
            <a:pPr indent="0" lvl="0" marL="0" rtl="0" algn="l">
              <a:spcBef>
                <a:spcPts val="1200"/>
              </a:spcBef>
              <a:spcAft>
                <a:spcPts val="0"/>
              </a:spcAft>
              <a:buNone/>
            </a:pPr>
            <a:r>
              <a:rPr lang="en"/>
              <a:t>A. It is mnemonic and easy to read</a:t>
            </a:r>
            <a:endParaRPr/>
          </a:p>
          <a:p>
            <a:pPr indent="0" lvl="0" marL="0" rtl="0" algn="l">
              <a:spcBef>
                <a:spcPts val="1200"/>
              </a:spcBef>
              <a:spcAft>
                <a:spcPts val="0"/>
              </a:spcAft>
              <a:buNone/>
            </a:pPr>
            <a:r>
              <a:rPr lang="en"/>
              <a:t>B. Addresses any symbolic, not absolute</a:t>
            </a:r>
            <a:endParaRPr/>
          </a:p>
          <a:p>
            <a:pPr indent="0" lvl="0" marL="0" rtl="0" algn="l">
              <a:spcBef>
                <a:spcPts val="1200"/>
              </a:spcBef>
              <a:spcAft>
                <a:spcPts val="0"/>
              </a:spcAft>
              <a:buNone/>
            </a:pPr>
            <a:r>
              <a:rPr lang="en"/>
              <a:t>C. Introduction of data to program is easier</a:t>
            </a:r>
            <a:endParaRPr/>
          </a:p>
          <a:p>
            <a:pPr indent="0" lvl="0" marL="0" rtl="0" algn="l">
              <a:spcBef>
                <a:spcPts val="1200"/>
              </a:spcBef>
              <a:spcAft>
                <a:spcPts val="1200"/>
              </a:spcAft>
              <a:buNone/>
            </a:pPr>
            <a:r>
              <a:rPr lang="en"/>
              <a:t>D. easy to locate and correct errors.</a:t>
            </a:r>
            <a:endParaRPr/>
          </a:p>
        </p:txBody>
      </p:sp>
      <p:pic>
        <p:nvPicPr>
          <p:cNvPr id="212" name="Google Shape;212;p32"/>
          <p:cNvPicPr preferRelativeResize="0"/>
          <p:nvPr/>
        </p:nvPicPr>
        <p:blipFill>
          <a:blip r:embed="rId3">
            <a:alphaModFix/>
          </a:blip>
          <a:stretch>
            <a:fillRect/>
          </a:stretch>
        </p:blipFill>
        <p:spPr>
          <a:xfrm>
            <a:off x="5039850" y="1738450"/>
            <a:ext cx="3987549" cy="20934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Assembly vs Machine Code</a:t>
            </a:r>
            <a:endParaRPr/>
          </a:p>
        </p:txBody>
      </p:sp>
      <p:pic>
        <p:nvPicPr>
          <p:cNvPr id="218" name="Google Shape;218;p33"/>
          <p:cNvPicPr preferRelativeResize="0"/>
          <p:nvPr/>
        </p:nvPicPr>
        <p:blipFill rotWithShape="1">
          <a:blip r:embed="rId3">
            <a:alphaModFix/>
          </a:blip>
          <a:srcRect b="0" l="0" r="0" t="15268"/>
          <a:stretch/>
        </p:blipFill>
        <p:spPr>
          <a:xfrm>
            <a:off x="1368276" y="1052550"/>
            <a:ext cx="5179375" cy="38059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Key Ideas</a:t>
            </a:r>
            <a:endParaRPr/>
          </a:p>
        </p:txBody>
      </p:sp>
      <p:sp>
        <p:nvSpPr>
          <p:cNvPr id="224" name="Google Shape;224;p3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There are two key ideas:</a:t>
            </a:r>
            <a:endParaRPr/>
          </a:p>
          <a:p>
            <a:pPr indent="0" lvl="0" marL="0" rtl="0" algn="l">
              <a:spcBef>
                <a:spcPts val="1200"/>
              </a:spcBef>
              <a:spcAft>
                <a:spcPts val="0"/>
              </a:spcAft>
              <a:buNone/>
            </a:pPr>
            <a:r>
              <a:rPr lang="en"/>
              <a:t>--</a:t>
            </a:r>
            <a:r>
              <a:rPr b="1" lang="en">
                <a:solidFill>
                  <a:srgbClr val="000000"/>
                </a:solidFill>
              </a:rPr>
              <a:t> mnemonic opcodes</a:t>
            </a:r>
            <a:r>
              <a:rPr lang="en"/>
              <a:t>: we use abbreviations of English language words to denote operations</a:t>
            </a:r>
            <a:endParaRPr/>
          </a:p>
          <a:p>
            <a:pPr indent="0" lvl="0" marL="0" rtl="0" algn="l">
              <a:spcBef>
                <a:spcPts val="1200"/>
              </a:spcBef>
              <a:spcAft>
                <a:spcPts val="0"/>
              </a:spcAft>
              <a:buNone/>
            </a:pPr>
            <a:r>
              <a:rPr lang="en"/>
              <a:t>-- </a:t>
            </a:r>
            <a:r>
              <a:rPr b="1" lang="en">
                <a:solidFill>
                  <a:srgbClr val="000000"/>
                </a:solidFill>
              </a:rPr>
              <a:t>symbolic addresses</a:t>
            </a:r>
            <a:r>
              <a:rPr lang="en"/>
              <a:t>: we invent “meaningful” names for memory storage locations we need </a:t>
            </a:r>
            <a:endParaRPr/>
          </a:p>
          <a:p>
            <a:pPr indent="0" lvl="0" marL="0" rtl="0" algn="l">
              <a:spcBef>
                <a:spcPts val="1200"/>
              </a:spcBef>
              <a:spcAft>
                <a:spcPts val="0"/>
              </a:spcAft>
              <a:buNone/>
            </a:pPr>
            <a:r>
              <a:rPr lang="en"/>
              <a:t>These make machine-language understandable to humans – if they know their machine’s design</a:t>
            </a:r>
            <a:endParaRPr/>
          </a:p>
          <a:p>
            <a:pPr indent="0" lvl="0" marL="0" rtl="0" algn="l">
              <a:spcBef>
                <a:spcPts val="1200"/>
              </a:spcBef>
              <a:spcAft>
                <a:spcPts val="1200"/>
              </a:spcAft>
              <a:buNone/>
            </a:pPr>
            <a:r>
              <a:rPr lang="en"/>
              <a:t>Let’s see our example-program, rewritten using actual “assembly language” for Intel’s Pentium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p35"/>
          <p:cNvPicPr preferRelativeResize="0"/>
          <p:nvPr/>
        </p:nvPicPr>
        <p:blipFill rotWithShape="1">
          <a:blip r:embed="rId3">
            <a:alphaModFix/>
          </a:blip>
          <a:srcRect b="0" l="17783" r="16954" t="7028"/>
          <a:stretch/>
        </p:blipFill>
        <p:spPr>
          <a:xfrm>
            <a:off x="1243750" y="129575"/>
            <a:ext cx="6322476" cy="4779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Assembly Programming</a:t>
            </a:r>
            <a:endParaRPr/>
          </a:p>
        </p:txBody>
      </p:sp>
      <p:sp>
        <p:nvSpPr>
          <p:cNvPr id="235" name="Google Shape;235;p3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6" name="Google Shape;236;p36"/>
          <p:cNvPicPr preferRelativeResize="0"/>
          <p:nvPr/>
        </p:nvPicPr>
        <p:blipFill rotWithShape="1">
          <a:blip r:embed="rId3">
            <a:alphaModFix/>
          </a:blip>
          <a:srcRect b="0" l="16859" r="18815" t="18120"/>
          <a:stretch/>
        </p:blipFill>
        <p:spPr>
          <a:xfrm>
            <a:off x="311700" y="1266325"/>
            <a:ext cx="5881999" cy="42094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37"/>
          <p:cNvPicPr preferRelativeResize="0"/>
          <p:nvPr/>
        </p:nvPicPr>
        <p:blipFill rotWithShape="1">
          <a:blip r:embed="rId3">
            <a:alphaModFix/>
          </a:blip>
          <a:srcRect b="0" l="19694" r="14984" t="24704"/>
          <a:stretch/>
        </p:blipFill>
        <p:spPr>
          <a:xfrm>
            <a:off x="1585675" y="1004350"/>
            <a:ext cx="5972651" cy="3870975"/>
          </a:xfrm>
          <a:prstGeom prst="rect">
            <a:avLst/>
          </a:prstGeom>
          <a:noFill/>
          <a:ln>
            <a:noFill/>
          </a:ln>
        </p:spPr>
      </p:pic>
      <p:sp>
        <p:nvSpPr>
          <p:cNvPr id="242" name="Google Shape;242;p37"/>
          <p:cNvSpPr txBox="1"/>
          <p:nvPr>
            <p:ph idx="4294967295" type="title"/>
          </p:nvPr>
        </p:nvSpPr>
        <p:spPr>
          <a:xfrm>
            <a:off x="311700" y="0"/>
            <a:ext cx="8520600" cy="1152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General Format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Instructions</a:t>
            </a:r>
            <a:endParaRPr/>
          </a:p>
        </p:txBody>
      </p:sp>
      <p:sp>
        <p:nvSpPr>
          <p:cNvPr id="248" name="Google Shape;248;p38"/>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9" name="Google Shape;249;p38"/>
          <p:cNvPicPr preferRelativeResize="0"/>
          <p:nvPr/>
        </p:nvPicPr>
        <p:blipFill rotWithShape="1">
          <a:blip r:embed="rId3">
            <a:alphaModFix/>
          </a:blip>
          <a:srcRect b="10794" l="18192" r="17341" t="23906"/>
          <a:stretch/>
        </p:blipFill>
        <p:spPr>
          <a:xfrm>
            <a:off x="0" y="1266325"/>
            <a:ext cx="8832300" cy="38151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Assembler </a:t>
            </a:r>
            <a:endParaRPr/>
          </a:p>
        </p:txBody>
      </p:sp>
      <p:sp>
        <p:nvSpPr>
          <p:cNvPr id="255" name="Google Shape;255;p39"/>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It is a computer programme which converts or translate assembly language into machine language. It assembles the machine language program in the main memory of the computer and makes it ready for execution.</a:t>
            </a:r>
            <a:endParaRPr/>
          </a:p>
          <a:p>
            <a:pPr indent="0" lvl="0" marL="0" rtl="0" algn="l">
              <a:spcBef>
                <a:spcPts val="1200"/>
              </a:spcBef>
              <a:spcAft>
                <a:spcPts val="1200"/>
              </a:spcAft>
              <a:buNone/>
            </a:pPr>
            <a:r>
              <a:t/>
            </a:r>
            <a:endParaRPr/>
          </a:p>
        </p:txBody>
      </p:sp>
      <p:pic>
        <p:nvPicPr>
          <p:cNvPr id="256" name="Google Shape;256;p39"/>
          <p:cNvPicPr preferRelativeResize="0"/>
          <p:nvPr/>
        </p:nvPicPr>
        <p:blipFill rotWithShape="1">
          <a:blip r:embed="rId3">
            <a:alphaModFix/>
          </a:blip>
          <a:srcRect b="0" l="-1843" r="0" t="32998"/>
          <a:stretch/>
        </p:blipFill>
        <p:spPr>
          <a:xfrm>
            <a:off x="1184142" y="2325575"/>
            <a:ext cx="6949308" cy="25717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Basic Assembly Program</a:t>
            </a:r>
            <a:endParaRPr/>
          </a:p>
        </p:txBody>
      </p:sp>
      <p:sp>
        <p:nvSpPr>
          <p:cNvPr id="262" name="Google Shape;262;p4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 assembly program can be divided into</a:t>
            </a:r>
            <a:endParaRPr/>
          </a:p>
          <a:p>
            <a:pPr indent="0" lvl="0" marL="0" rtl="0" algn="l">
              <a:spcBef>
                <a:spcPts val="1200"/>
              </a:spcBef>
              <a:spcAft>
                <a:spcPts val="0"/>
              </a:spcAft>
              <a:buNone/>
            </a:pPr>
            <a:r>
              <a:rPr lang="en"/>
              <a:t> three sections −</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The data section,</a:t>
            </a:r>
            <a:endParaRPr/>
          </a:p>
          <a:p>
            <a:pPr indent="-342900" lvl="0" marL="457200" rtl="0" algn="l">
              <a:spcBef>
                <a:spcPts val="0"/>
              </a:spcBef>
              <a:spcAft>
                <a:spcPts val="0"/>
              </a:spcAft>
              <a:buSzPts val="1800"/>
              <a:buChar char="●"/>
            </a:pPr>
            <a:r>
              <a:rPr lang="en"/>
              <a:t>The stack section, and</a:t>
            </a:r>
            <a:endParaRPr/>
          </a:p>
          <a:p>
            <a:pPr indent="-342900" lvl="0" marL="457200" rtl="0" algn="l">
              <a:spcBef>
                <a:spcPts val="0"/>
              </a:spcBef>
              <a:spcAft>
                <a:spcPts val="0"/>
              </a:spcAft>
              <a:buSzPts val="1800"/>
              <a:buChar char="●"/>
            </a:pPr>
            <a:r>
              <a:rPr lang="en"/>
              <a:t>The text section.</a:t>
            </a:r>
            <a:endParaRPr/>
          </a:p>
          <a:p>
            <a:pPr indent="0" lvl="0" marL="0" rtl="0" algn="l">
              <a:spcBef>
                <a:spcPts val="1200"/>
              </a:spcBef>
              <a:spcAft>
                <a:spcPts val="1200"/>
              </a:spcAft>
              <a:buNone/>
            </a:pPr>
            <a:r>
              <a:t/>
            </a:r>
            <a:endParaRPr/>
          </a:p>
        </p:txBody>
      </p:sp>
      <p:pic>
        <p:nvPicPr>
          <p:cNvPr id="263" name="Google Shape;263;p40"/>
          <p:cNvPicPr preferRelativeResize="0"/>
          <p:nvPr/>
        </p:nvPicPr>
        <p:blipFill>
          <a:blip r:embed="rId3">
            <a:alphaModFix/>
          </a:blip>
          <a:stretch>
            <a:fillRect/>
          </a:stretch>
        </p:blipFill>
        <p:spPr>
          <a:xfrm>
            <a:off x="5629263" y="23800"/>
            <a:ext cx="3514725" cy="5095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1"/>
          <p:cNvSpPr txBox="1"/>
          <p:nvPr>
            <p:ph type="title"/>
          </p:nvPr>
        </p:nvSpPr>
        <p:spPr>
          <a:xfrm>
            <a:off x="311700" y="0"/>
            <a:ext cx="8520600" cy="1152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Opcode</a:t>
            </a:r>
            <a:endParaRPr/>
          </a:p>
        </p:txBody>
      </p:sp>
      <p:sp>
        <p:nvSpPr>
          <p:cNvPr id="269" name="Google Shape;269;p41"/>
          <p:cNvSpPr txBox="1"/>
          <p:nvPr>
            <p:ph idx="1" type="body"/>
          </p:nvPr>
        </p:nvSpPr>
        <p:spPr>
          <a:xfrm>
            <a:off x="0" y="644475"/>
            <a:ext cx="8832300" cy="392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 computing, an opcode (abbreviated from operation code, also known as instruction machine code, instruction code, instruction syllable, instruction parcel or opstring) is the portion of a machine language instruction that specifies the operation to be performed.</a:t>
            </a:r>
            <a:endParaRPr/>
          </a:p>
        </p:txBody>
      </p:sp>
      <p:pic>
        <p:nvPicPr>
          <p:cNvPr id="270" name="Google Shape;270;p41"/>
          <p:cNvPicPr preferRelativeResize="0"/>
          <p:nvPr/>
        </p:nvPicPr>
        <p:blipFill>
          <a:blip r:embed="rId3">
            <a:alphaModFix/>
          </a:blip>
          <a:stretch>
            <a:fillRect/>
          </a:stretch>
        </p:blipFill>
        <p:spPr>
          <a:xfrm>
            <a:off x="1397255" y="2055848"/>
            <a:ext cx="5883669" cy="3302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623400" y="0"/>
            <a:ext cx="8520600" cy="113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Contents</a:t>
            </a:r>
            <a:endParaRPr/>
          </a:p>
        </p:txBody>
      </p:sp>
      <p:sp>
        <p:nvSpPr>
          <p:cNvPr id="80" name="Google Shape;80;p15"/>
          <p:cNvSpPr txBox="1"/>
          <p:nvPr>
            <p:ph idx="1" type="body"/>
          </p:nvPr>
        </p:nvSpPr>
        <p:spPr>
          <a:xfrm>
            <a:off x="410850" y="995700"/>
            <a:ext cx="4227300" cy="4147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b="1" lang="en">
                <a:solidFill>
                  <a:srgbClr val="000000"/>
                </a:solidFill>
              </a:rPr>
              <a:t>Overview</a:t>
            </a:r>
            <a:endParaRPr b="1">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Programming Languages &amp; types</a:t>
            </a:r>
            <a:endParaRPr b="1">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Compiler &amp; Machine code</a:t>
            </a:r>
            <a:endParaRPr b="1">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Limitation of machine languages</a:t>
            </a:r>
            <a:endParaRPr b="1">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Assembly languages</a:t>
            </a:r>
            <a:endParaRPr b="1">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Assembly v/s Machine Code</a:t>
            </a:r>
            <a:endParaRPr b="1">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General format</a:t>
            </a:r>
            <a:endParaRPr b="1">
              <a:solidFill>
                <a:srgbClr val="000000"/>
              </a:solidFill>
            </a:endParaRPr>
          </a:p>
          <a:p>
            <a:pPr indent="-342900" lvl="0" marL="457200" rtl="0" algn="l">
              <a:spcBef>
                <a:spcPts val="0"/>
              </a:spcBef>
              <a:spcAft>
                <a:spcPts val="0"/>
              </a:spcAft>
              <a:buClr>
                <a:srgbClr val="000000"/>
              </a:buClr>
              <a:buSzPts val="1800"/>
              <a:buChar char="●"/>
            </a:pPr>
            <a:r>
              <a:rPr b="1" lang="en">
                <a:solidFill>
                  <a:srgbClr val="000000"/>
                </a:solidFill>
              </a:rPr>
              <a:t>Instructions</a:t>
            </a:r>
            <a:endParaRPr b="1">
              <a:solidFill>
                <a:srgbClr val="000000"/>
              </a:solidFill>
            </a:endParaRPr>
          </a:p>
          <a:p>
            <a:pPr indent="0" lvl="0" marL="0" rtl="0" algn="l">
              <a:spcBef>
                <a:spcPts val="1200"/>
              </a:spcBef>
              <a:spcAft>
                <a:spcPts val="0"/>
              </a:spcAft>
              <a:buNone/>
            </a:pPr>
            <a:r>
              <a:t/>
            </a:r>
            <a:endParaRPr b="1" sz="1000">
              <a:solidFill>
                <a:srgbClr val="000000"/>
              </a:solidFill>
            </a:endParaRPr>
          </a:p>
          <a:p>
            <a:pPr indent="0" lvl="0" marL="0" rtl="0" algn="l">
              <a:spcBef>
                <a:spcPts val="1200"/>
              </a:spcBef>
              <a:spcAft>
                <a:spcPts val="0"/>
              </a:spcAft>
              <a:buNone/>
            </a:pPr>
            <a:r>
              <a:t/>
            </a:r>
            <a:endParaRPr sz="1000"/>
          </a:p>
          <a:p>
            <a:pPr indent="0" lvl="0" marL="0" rtl="0" algn="l">
              <a:spcBef>
                <a:spcPts val="1200"/>
              </a:spcBef>
              <a:spcAft>
                <a:spcPts val="0"/>
              </a:spcAft>
              <a:buNone/>
            </a:pPr>
            <a:r>
              <a:t/>
            </a:r>
            <a:endParaRPr sz="1000"/>
          </a:p>
          <a:p>
            <a:pPr indent="0" lvl="0" marL="0" rtl="0" algn="l">
              <a:spcBef>
                <a:spcPts val="1200"/>
              </a:spcBef>
              <a:spcAft>
                <a:spcPts val="1200"/>
              </a:spcAft>
              <a:buNone/>
            </a:pPr>
            <a:r>
              <a:t/>
            </a:r>
            <a:endParaRPr sz="1000"/>
          </a:p>
        </p:txBody>
      </p:sp>
      <p:sp>
        <p:nvSpPr>
          <p:cNvPr id="81" name="Google Shape;81;p15"/>
          <p:cNvSpPr txBox="1"/>
          <p:nvPr>
            <p:ph idx="1" type="body"/>
          </p:nvPr>
        </p:nvSpPr>
        <p:spPr>
          <a:xfrm>
            <a:off x="4767750" y="707400"/>
            <a:ext cx="4163700" cy="414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900">
              <a:solidFill>
                <a:srgbClr val="000000"/>
              </a:solidFill>
            </a:endParaRPr>
          </a:p>
          <a:p>
            <a:pPr indent="-349250" lvl="0" marL="457200" rtl="0" algn="l">
              <a:spcBef>
                <a:spcPts val="1200"/>
              </a:spcBef>
              <a:spcAft>
                <a:spcPts val="0"/>
              </a:spcAft>
              <a:buClr>
                <a:srgbClr val="000000"/>
              </a:buClr>
              <a:buSzPts val="1900"/>
              <a:buChar char="●"/>
            </a:pPr>
            <a:r>
              <a:rPr b="1" lang="en" sz="1900">
                <a:solidFill>
                  <a:srgbClr val="000000"/>
                </a:solidFill>
              </a:rPr>
              <a:t>Assembler</a:t>
            </a:r>
            <a:endParaRPr b="1" sz="1900">
              <a:solidFill>
                <a:srgbClr val="000000"/>
              </a:solidFill>
            </a:endParaRPr>
          </a:p>
          <a:p>
            <a:pPr indent="-349250" lvl="0" marL="457200" rtl="0" algn="l">
              <a:spcBef>
                <a:spcPts val="0"/>
              </a:spcBef>
              <a:spcAft>
                <a:spcPts val="0"/>
              </a:spcAft>
              <a:buClr>
                <a:srgbClr val="000000"/>
              </a:buClr>
              <a:buSzPts val="1900"/>
              <a:buChar char="●"/>
            </a:pPr>
            <a:r>
              <a:rPr b="1" lang="en" sz="1900">
                <a:solidFill>
                  <a:srgbClr val="000000"/>
                </a:solidFill>
              </a:rPr>
              <a:t>Opcode</a:t>
            </a:r>
            <a:endParaRPr b="1" sz="1900">
              <a:solidFill>
                <a:srgbClr val="000000"/>
              </a:solidFill>
            </a:endParaRPr>
          </a:p>
          <a:p>
            <a:pPr indent="-349250" lvl="0" marL="457200" rtl="0" algn="l">
              <a:spcBef>
                <a:spcPts val="0"/>
              </a:spcBef>
              <a:spcAft>
                <a:spcPts val="0"/>
              </a:spcAft>
              <a:buClr>
                <a:srgbClr val="000000"/>
              </a:buClr>
              <a:buSzPts val="1900"/>
              <a:buChar char="●"/>
            </a:pPr>
            <a:r>
              <a:rPr b="1" lang="en" sz="1900">
                <a:solidFill>
                  <a:srgbClr val="000000"/>
                </a:solidFill>
              </a:rPr>
              <a:t>Labels</a:t>
            </a:r>
            <a:endParaRPr b="1" sz="1900">
              <a:solidFill>
                <a:srgbClr val="000000"/>
              </a:solidFill>
            </a:endParaRPr>
          </a:p>
          <a:p>
            <a:pPr indent="-349250" lvl="0" marL="457200" rtl="0" algn="l">
              <a:spcBef>
                <a:spcPts val="0"/>
              </a:spcBef>
              <a:spcAft>
                <a:spcPts val="0"/>
              </a:spcAft>
              <a:buClr>
                <a:srgbClr val="000000"/>
              </a:buClr>
              <a:buSzPts val="1900"/>
              <a:buChar char="●"/>
            </a:pPr>
            <a:r>
              <a:rPr b="1" lang="en" sz="1900">
                <a:solidFill>
                  <a:srgbClr val="000000"/>
                </a:solidFill>
              </a:rPr>
              <a:t>Assembler Directives</a:t>
            </a:r>
            <a:endParaRPr b="1" sz="1900">
              <a:solidFill>
                <a:srgbClr val="000000"/>
              </a:solidFill>
            </a:endParaRPr>
          </a:p>
          <a:p>
            <a:pPr indent="-349250" lvl="0" marL="457200" rtl="0" algn="l">
              <a:spcBef>
                <a:spcPts val="0"/>
              </a:spcBef>
              <a:spcAft>
                <a:spcPts val="0"/>
              </a:spcAft>
              <a:buClr>
                <a:srgbClr val="000000"/>
              </a:buClr>
              <a:buSzPts val="1900"/>
              <a:buChar char="●"/>
            </a:pPr>
            <a:r>
              <a:rPr b="1" lang="en" sz="1900">
                <a:solidFill>
                  <a:srgbClr val="000000"/>
                </a:solidFill>
              </a:rPr>
              <a:t>Translation to machine code</a:t>
            </a:r>
            <a:endParaRPr b="1" sz="1900">
              <a:solidFill>
                <a:srgbClr val="000000"/>
              </a:solidFill>
            </a:endParaRPr>
          </a:p>
          <a:p>
            <a:pPr indent="-349250" lvl="0" marL="457200" rtl="0" algn="l">
              <a:spcBef>
                <a:spcPts val="0"/>
              </a:spcBef>
              <a:spcAft>
                <a:spcPts val="0"/>
              </a:spcAft>
              <a:buClr>
                <a:srgbClr val="000000"/>
              </a:buClr>
              <a:buSzPts val="1900"/>
              <a:buChar char="●"/>
            </a:pPr>
            <a:r>
              <a:rPr b="1" lang="en" sz="1900">
                <a:solidFill>
                  <a:srgbClr val="000000"/>
                </a:solidFill>
              </a:rPr>
              <a:t>Examples of assembly programs</a:t>
            </a:r>
            <a:endParaRPr b="1" sz="1900">
              <a:solidFill>
                <a:srgbClr val="000000"/>
              </a:solidFill>
            </a:endParaRPr>
          </a:p>
          <a:p>
            <a:pPr indent="-349250" lvl="0" marL="457200" rtl="0" algn="l">
              <a:spcBef>
                <a:spcPts val="0"/>
              </a:spcBef>
              <a:spcAft>
                <a:spcPts val="0"/>
              </a:spcAft>
              <a:buClr>
                <a:srgbClr val="000000"/>
              </a:buClr>
              <a:buSzPts val="1900"/>
              <a:buChar char="●"/>
            </a:pPr>
            <a:r>
              <a:rPr b="1" lang="en" sz="1900">
                <a:solidFill>
                  <a:srgbClr val="000000"/>
                </a:solidFill>
              </a:rPr>
              <a:t>Conclusion </a:t>
            </a:r>
            <a:endParaRPr b="1" sz="1900">
              <a:solidFill>
                <a:srgbClr val="000000"/>
              </a:solidFill>
            </a:endParaRPr>
          </a:p>
          <a:p>
            <a:pPr indent="-349250" lvl="0" marL="457200" rtl="0" algn="l">
              <a:spcBef>
                <a:spcPts val="0"/>
              </a:spcBef>
              <a:spcAft>
                <a:spcPts val="0"/>
              </a:spcAft>
              <a:buClr>
                <a:srgbClr val="000000"/>
              </a:buClr>
              <a:buSzPts val="1900"/>
              <a:buChar char="●"/>
            </a:pPr>
            <a:r>
              <a:rPr b="1" lang="en" sz="1900">
                <a:solidFill>
                  <a:srgbClr val="000000"/>
                </a:solidFill>
              </a:rPr>
              <a:t>Reference</a:t>
            </a:r>
            <a:endParaRPr b="1" sz="1900">
              <a:solidFill>
                <a:srgbClr val="000000"/>
              </a:solidFill>
            </a:endParaRPr>
          </a:p>
          <a:p>
            <a:pPr indent="0" lvl="0" marL="457200" rtl="0" algn="l">
              <a:spcBef>
                <a:spcPts val="1200"/>
              </a:spcBef>
              <a:spcAft>
                <a:spcPts val="0"/>
              </a:spcAft>
              <a:buNone/>
            </a:pPr>
            <a:r>
              <a:t/>
            </a:r>
            <a:endParaRPr sz="1500"/>
          </a:p>
          <a:p>
            <a:pPr indent="0" lvl="0" marL="0" rtl="0" algn="l">
              <a:spcBef>
                <a:spcPts val="1200"/>
              </a:spcBef>
              <a:spcAft>
                <a:spcPts val="0"/>
              </a:spcAft>
              <a:buNone/>
            </a:pPr>
            <a:r>
              <a:t/>
            </a:r>
            <a:endParaRPr sz="1000"/>
          </a:p>
          <a:p>
            <a:pPr indent="0" lvl="0" marL="0" rtl="0" algn="l">
              <a:spcBef>
                <a:spcPts val="1200"/>
              </a:spcBef>
              <a:spcAft>
                <a:spcPts val="0"/>
              </a:spcAft>
              <a:buNone/>
            </a:pPr>
            <a:r>
              <a:t/>
            </a:r>
            <a:endParaRPr sz="1000"/>
          </a:p>
          <a:p>
            <a:pPr indent="0" lvl="0" marL="0" rtl="0" algn="l">
              <a:spcBef>
                <a:spcPts val="1200"/>
              </a:spcBef>
              <a:spcAft>
                <a:spcPts val="0"/>
              </a:spcAft>
              <a:buNone/>
            </a:pPr>
            <a:r>
              <a:t/>
            </a:r>
            <a:endParaRPr sz="1000"/>
          </a:p>
          <a:p>
            <a:pPr indent="0" lvl="0" marL="0" rtl="0" algn="l">
              <a:spcBef>
                <a:spcPts val="1200"/>
              </a:spcBef>
              <a:spcAft>
                <a:spcPts val="1200"/>
              </a:spcAft>
              <a:buNone/>
            </a:pPr>
            <a:r>
              <a:t/>
            </a:r>
            <a:endParaRPr sz="10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76" name="Google Shape;276;p42"/>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7" name="Google Shape;277;p42"/>
          <p:cNvPicPr preferRelativeResize="0"/>
          <p:nvPr/>
        </p:nvPicPr>
        <p:blipFill>
          <a:blip r:embed="rId3">
            <a:alphaModFix/>
          </a:blip>
          <a:stretch>
            <a:fillRect/>
          </a:stretch>
        </p:blipFill>
        <p:spPr>
          <a:xfrm>
            <a:off x="263769" y="0"/>
            <a:ext cx="8616461" cy="5143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Labels</a:t>
            </a:r>
            <a:endParaRPr/>
          </a:p>
        </p:txBody>
      </p:sp>
      <p:sp>
        <p:nvSpPr>
          <p:cNvPr id="283" name="Google Shape;283;p43"/>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label can be placed at the beginning of a statement. During assembly, the label is assigned the current value of the active location counter and serves as an instruction operand.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Acts as a place marker</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There are two types of lables: </a:t>
            </a:r>
            <a:r>
              <a:rPr b="1" lang="en">
                <a:solidFill>
                  <a:srgbClr val="000000"/>
                </a:solidFill>
              </a:rPr>
              <a:t>symbolic and numeric</a:t>
            </a:r>
            <a:endParaRPr b="1">
              <a:solidFill>
                <a:srgbClr val="000000"/>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Assembler Directives</a:t>
            </a:r>
            <a:endParaRPr/>
          </a:p>
        </p:txBody>
      </p:sp>
      <p:sp>
        <p:nvSpPr>
          <p:cNvPr id="289" name="Google Shape;289;p4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Assembler directives are the instructions used by the assembler at the time of assembling a source program. </a:t>
            </a:r>
            <a:endParaRPr/>
          </a:p>
          <a:p>
            <a:pPr indent="0" lvl="0" marL="0" rtl="0" algn="l">
              <a:spcBef>
                <a:spcPts val="1200"/>
              </a:spcBef>
              <a:spcAft>
                <a:spcPts val="1200"/>
              </a:spcAft>
              <a:buNone/>
            </a:pPr>
            <a:r>
              <a:rPr lang="en"/>
              <a:t>More specifically, we can say, assembler directives are the commands or instructions that control the operation of the assemble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Comments</a:t>
            </a:r>
            <a:endParaRPr/>
          </a:p>
        </p:txBody>
      </p:sp>
      <p:sp>
        <p:nvSpPr>
          <p:cNvPr id="295" name="Google Shape;295;p45"/>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 computer programming, a comment is a programmer-readable explanation or annotation in the source code of a computer program. They are added with the purpose of making the source code easier for humans to understand, and are generally ignored by compilers and interpreters</a:t>
            </a:r>
            <a:endParaRPr/>
          </a:p>
        </p:txBody>
      </p:sp>
      <p:pic>
        <p:nvPicPr>
          <p:cNvPr id="296" name="Google Shape;296;p45"/>
          <p:cNvPicPr preferRelativeResize="0"/>
          <p:nvPr/>
        </p:nvPicPr>
        <p:blipFill>
          <a:blip r:embed="rId3">
            <a:alphaModFix/>
          </a:blip>
          <a:stretch>
            <a:fillRect/>
          </a:stretch>
        </p:blipFill>
        <p:spPr>
          <a:xfrm>
            <a:off x="1852700" y="2843824"/>
            <a:ext cx="5594074" cy="20069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Assembly translates to Machine Code</a:t>
            </a:r>
            <a:endParaRPr/>
          </a:p>
        </p:txBody>
      </p:sp>
      <p:sp>
        <p:nvSpPr>
          <p:cNvPr id="302" name="Google Shape;302;p4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03" name="Google Shape;303;p46"/>
          <p:cNvPicPr preferRelativeResize="0"/>
          <p:nvPr/>
        </p:nvPicPr>
        <p:blipFill>
          <a:blip r:embed="rId3">
            <a:alphaModFix/>
          </a:blip>
          <a:stretch>
            <a:fillRect/>
          </a:stretch>
        </p:blipFill>
        <p:spPr>
          <a:xfrm>
            <a:off x="261938" y="1133475"/>
            <a:ext cx="8620125" cy="28765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assembly program</a:t>
            </a:r>
            <a:endParaRPr/>
          </a:p>
        </p:txBody>
      </p:sp>
      <p:sp>
        <p:nvSpPr>
          <p:cNvPr id="309" name="Google Shape;309;p4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0" name="Google Shape;310;p47"/>
          <p:cNvPicPr preferRelativeResize="0"/>
          <p:nvPr/>
        </p:nvPicPr>
        <p:blipFill>
          <a:blip r:embed="rId3">
            <a:alphaModFix/>
          </a:blip>
          <a:stretch>
            <a:fillRect/>
          </a:stretch>
        </p:blipFill>
        <p:spPr>
          <a:xfrm>
            <a:off x="311700" y="1243000"/>
            <a:ext cx="8095525" cy="34988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Interpreting an Assembly Instruction</a:t>
            </a:r>
            <a:endParaRPr/>
          </a:p>
        </p:txBody>
      </p:sp>
      <p:sp>
        <p:nvSpPr>
          <p:cNvPr id="316" name="Google Shape;316;p48"/>
          <p:cNvSpPr txBox="1"/>
          <p:nvPr>
            <p:ph idx="1" type="body"/>
          </p:nvPr>
        </p:nvSpPr>
        <p:spPr>
          <a:xfrm>
            <a:off x="311700" y="1266325"/>
            <a:ext cx="4365300" cy="31647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To interpret machine language, one must decipher the fields of each instruction word. </a:t>
            </a:r>
            <a:r>
              <a:rPr lang="en"/>
              <a:t>Suppose there is a 32 bit instruction, d</a:t>
            </a:r>
            <a:r>
              <a:rPr lang="en"/>
              <a:t>ifferent instructions use different formats, but all formats start with a 6-bit opcode field. Thus, the best place to begin is to look at the opcode. If it is 0, the instruction is R-type; otherwise it is I-type or J-type.</a:t>
            </a:r>
            <a:endParaRPr/>
          </a:p>
          <a:p>
            <a:pPr indent="0" lvl="0" marL="0" rtl="0" algn="l">
              <a:spcBef>
                <a:spcPts val="1200"/>
              </a:spcBef>
              <a:spcAft>
                <a:spcPts val="1200"/>
              </a:spcAft>
              <a:buNone/>
            </a:pPr>
            <a:r>
              <a:t/>
            </a:r>
            <a:endParaRPr/>
          </a:p>
        </p:txBody>
      </p:sp>
      <p:pic>
        <p:nvPicPr>
          <p:cNvPr id="317" name="Google Shape;317;p48"/>
          <p:cNvPicPr preferRelativeResize="0"/>
          <p:nvPr/>
        </p:nvPicPr>
        <p:blipFill rotWithShape="1">
          <a:blip r:embed="rId3">
            <a:alphaModFix/>
          </a:blip>
          <a:srcRect b="9494" l="7287" r="0" t="0"/>
          <a:stretch/>
        </p:blipFill>
        <p:spPr>
          <a:xfrm>
            <a:off x="5091675" y="1533650"/>
            <a:ext cx="3793200" cy="2223574"/>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Translating Memory Instructions into Machine Language</a:t>
            </a:r>
            <a:endParaRPr/>
          </a:p>
        </p:txBody>
      </p:sp>
      <p:sp>
        <p:nvSpPr>
          <p:cNvPr id="323" name="Google Shape;323;p49"/>
          <p:cNvSpPr txBox="1"/>
          <p:nvPr>
            <p:ph idx="1" type="body"/>
          </p:nvPr>
        </p:nvSpPr>
        <p:spPr>
          <a:xfrm>
            <a:off x="311700" y="1266325"/>
            <a:ext cx="8520600" cy="3302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Example, </a:t>
            </a:r>
            <a:r>
              <a:rPr lang="en"/>
              <a:t>Translate the following assembly language statement into machine language.</a:t>
            </a:r>
            <a:endParaRPr/>
          </a:p>
          <a:p>
            <a:pPr indent="0" lvl="0" marL="0" rtl="0" algn="l">
              <a:spcBef>
                <a:spcPts val="1200"/>
              </a:spcBef>
              <a:spcAft>
                <a:spcPts val="0"/>
              </a:spcAft>
              <a:buNone/>
            </a:pPr>
            <a:r>
              <a:rPr lang="en"/>
              <a:t>STR R11, [R5], #-26</a:t>
            </a:r>
            <a:endParaRPr/>
          </a:p>
          <a:p>
            <a:pPr indent="0" lvl="0" marL="0" rtl="0" algn="l">
              <a:spcBef>
                <a:spcPts val="1200"/>
              </a:spcBef>
              <a:spcAft>
                <a:spcPts val="0"/>
              </a:spcAft>
              <a:buNone/>
            </a:pPr>
            <a:r>
              <a:rPr lang="en"/>
              <a:t>STR is a memory instruction, so it has an op of 012. According to Table 6.11, L = 0 and B = 0 for STR. The instruction uses post-indexing, so according to Table 6.10, P = 0 and W = 0. The immediate offset is subtracted from the base, so I = 1  and U = 0. shows each field and the machine code. Hence, the machine language instruction is 0xE405B01A.</a:t>
            </a:r>
            <a:endParaRPr/>
          </a:p>
          <a:p>
            <a:pPr indent="0" lvl="0" marL="0" rtl="0" algn="l">
              <a:spcBef>
                <a:spcPts val="1200"/>
              </a:spcBef>
              <a:spcAft>
                <a:spcPts val="12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When do we use Assembly</a:t>
            </a:r>
            <a:endParaRPr/>
          </a:p>
        </p:txBody>
      </p:sp>
      <p:sp>
        <p:nvSpPr>
          <p:cNvPr id="329" name="Google Shape;329;p5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sz="1500"/>
              <a:t>Assembly-level programming is still written, and fairly often, as well. </a:t>
            </a:r>
            <a:endParaRPr sz="1500"/>
          </a:p>
          <a:p>
            <a:pPr indent="0" lvl="0" marL="0" rtl="0" algn="l">
              <a:lnSpc>
                <a:spcPct val="95000"/>
              </a:lnSpc>
              <a:spcBef>
                <a:spcPts val="1200"/>
              </a:spcBef>
              <a:spcAft>
                <a:spcPts val="0"/>
              </a:spcAft>
              <a:buNone/>
            </a:pPr>
            <a:r>
              <a:rPr lang="en" sz="1500"/>
              <a:t>The most traditional groups of people who write assembly are compiler and OS programmers, but it’s also used in a wide swath of other applications</a:t>
            </a:r>
            <a:endParaRPr sz="1500"/>
          </a:p>
          <a:p>
            <a:pPr indent="0" lvl="0" marL="0" rtl="0" algn="l">
              <a:lnSpc>
                <a:spcPct val="95000"/>
              </a:lnSpc>
              <a:spcBef>
                <a:spcPts val="1200"/>
              </a:spcBef>
              <a:spcAft>
                <a:spcPts val="0"/>
              </a:spcAft>
              <a:buNone/>
            </a:pPr>
            <a:r>
              <a:t/>
            </a:r>
            <a:endParaRPr sz="1500"/>
          </a:p>
          <a:p>
            <a:pPr indent="0" lvl="0" marL="0" rtl="0" algn="l">
              <a:lnSpc>
                <a:spcPct val="95000"/>
              </a:lnSpc>
              <a:spcBef>
                <a:spcPts val="1200"/>
              </a:spcBef>
              <a:spcAft>
                <a:spcPts val="0"/>
              </a:spcAft>
              <a:buNone/>
            </a:pPr>
            <a:r>
              <a:rPr lang="en" sz="1400"/>
              <a:t>It’s used in:</a:t>
            </a:r>
            <a:endParaRPr sz="1400"/>
          </a:p>
          <a:p>
            <a:pPr indent="-323850" lvl="0" marL="457200" rtl="0" algn="l">
              <a:lnSpc>
                <a:spcPct val="95000"/>
              </a:lnSpc>
              <a:spcBef>
                <a:spcPts val="1200"/>
              </a:spcBef>
              <a:spcAft>
                <a:spcPts val="0"/>
              </a:spcAft>
              <a:buClr>
                <a:srgbClr val="000000"/>
              </a:buClr>
              <a:buSzPts val="1500"/>
              <a:buChar char="●"/>
            </a:pPr>
            <a:r>
              <a:rPr i="1" lang="en" sz="1500">
                <a:solidFill>
                  <a:srgbClr val="000000"/>
                </a:solidFill>
              </a:rPr>
              <a:t>Certain parts of video games</a:t>
            </a:r>
            <a:endParaRPr i="1" sz="1500">
              <a:solidFill>
                <a:srgbClr val="000000"/>
              </a:solidFill>
            </a:endParaRPr>
          </a:p>
          <a:p>
            <a:pPr indent="-323850" lvl="0" marL="457200" rtl="0" algn="l">
              <a:lnSpc>
                <a:spcPct val="95000"/>
              </a:lnSpc>
              <a:spcBef>
                <a:spcPts val="0"/>
              </a:spcBef>
              <a:spcAft>
                <a:spcPts val="0"/>
              </a:spcAft>
              <a:buClr>
                <a:srgbClr val="000000"/>
              </a:buClr>
              <a:buSzPts val="1500"/>
              <a:buChar char="●"/>
            </a:pPr>
            <a:r>
              <a:rPr i="1" lang="en" sz="1500">
                <a:solidFill>
                  <a:srgbClr val="000000"/>
                </a:solidFill>
              </a:rPr>
              <a:t>Certain parts of virt</a:t>
            </a:r>
            <a:r>
              <a:rPr i="1" lang="en" sz="1500">
                <a:solidFill>
                  <a:srgbClr val="000000"/>
                </a:solidFill>
              </a:rPr>
              <a:t>ual machines</a:t>
            </a:r>
            <a:endParaRPr i="1" sz="1500">
              <a:solidFill>
                <a:srgbClr val="000000"/>
              </a:solidFill>
            </a:endParaRPr>
          </a:p>
          <a:p>
            <a:pPr indent="-323850" lvl="0" marL="457200" rtl="0" algn="l">
              <a:lnSpc>
                <a:spcPct val="95000"/>
              </a:lnSpc>
              <a:spcBef>
                <a:spcPts val="0"/>
              </a:spcBef>
              <a:spcAft>
                <a:spcPts val="0"/>
              </a:spcAft>
              <a:buClr>
                <a:srgbClr val="000000"/>
              </a:buClr>
              <a:buSzPts val="1500"/>
              <a:buChar char="●"/>
            </a:pPr>
            <a:r>
              <a:rPr i="1" lang="en" sz="1500">
                <a:solidFill>
                  <a:srgbClr val="000000"/>
                </a:solidFill>
              </a:rPr>
              <a:t>Most automobile software</a:t>
            </a:r>
            <a:endParaRPr i="1" sz="1500">
              <a:solidFill>
                <a:srgbClr val="000000"/>
              </a:solidFill>
            </a:endParaRPr>
          </a:p>
          <a:p>
            <a:pPr indent="-323850" lvl="0" marL="457200" rtl="0" algn="l">
              <a:lnSpc>
                <a:spcPct val="95000"/>
              </a:lnSpc>
              <a:spcBef>
                <a:spcPts val="0"/>
              </a:spcBef>
              <a:spcAft>
                <a:spcPts val="0"/>
              </a:spcAft>
              <a:buClr>
                <a:srgbClr val="000000"/>
              </a:buClr>
              <a:buSzPts val="1500"/>
              <a:buChar char="●"/>
            </a:pPr>
            <a:r>
              <a:rPr i="1" lang="en" sz="1500">
                <a:solidFill>
                  <a:srgbClr val="000000"/>
                </a:solidFill>
              </a:rPr>
              <a:t>A lot of embedded systems</a:t>
            </a:r>
            <a:endParaRPr i="1" sz="1500">
              <a:solidFill>
                <a:srgbClr val="000000"/>
              </a:solidFill>
            </a:endParaRPr>
          </a:p>
          <a:p>
            <a:pPr indent="0" lvl="0" marL="0" rtl="0" algn="l">
              <a:lnSpc>
                <a:spcPct val="95000"/>
              </a:lnSpc>
              <a:spcBef>
                <a:spcPts val="1200"/>
              </a:spcBef>
              <a:spcAft>
                <a:spcPts val="1200"/>
              </a:spcAft>
              <a:buNone/>
            </a:pPr>
            <a:r>
              <a:t/>
            </a:r>
            <a:endParaRPr sz="1400"/>
          </a:p>
        </p:txBody>
      </p:sp>
      <p:pic>
        <p:nvPicPr>
          <p:cNvPr id="330" name="Google Shape;330;p50"/>
          <p:cNvPicPr preferRelativeResize="0"/>
          <p:nvPr/>
        </p:nvPicPr>
        <p:blipFill>
          <a:blip r:embed="rId3">
            <a:alphaModFix/>
          </a:blip>
          <a:stretch>
            <a:fillRect/>
          </a:stretch>
        </p:blipFill>
        <p:spPr>
          <a:xfrm>
            <a:off x="3638200" y="2383896"/>
            <a:ext cx="4974600" cy="23210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Disadvantages of Assembly Language</a:t>
            </a:r>
            <a:endParaRPr/>
          </a:p>
        </p:txBody>
      </p:sp>
      <p:sp>
        <p:nvSpPr>
          <p:cNvPr id="336" name="Google Shape;336;p51"/>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Disadvantages Assembly Language:</a:t>
            </a:r>
            <a:endParaRPr/>
          </a:p>
          <a:p>
            <a:pPr indent="0" lvl="0" marL="0" rtl="0" algn="l">
              <a:spcBef>
                <a:spcPts val="1200"/>
              </a:spcBef>
              <a:spcAft>
                <a:spcPts val="0"/>
              </a:spcAft>
              <a:buNone/>
            </a:pPr>
            <a:r>
              <a:rPr lang="en"/>
              <a:t>1. One of the major disadvantages is that assembly language is machine dependent. A program written for one computer might not run in other computers with different hardware configuration.</a:t>
            </a:r>
            <a:endParaRPr/>
          </a:p>
          <a:p>
            <a:pPr indent="0" lvl="0" marL="0" rtl="0" algn="l">
              <a:spcBef>
                <a:spcPts val="1200"/>
              </a:spcBef>
              <a:spcAft>
                <a:spcPts val="0"/>
              </a:spcAft>
              <a:buNone/>
            </a:pPr>
            <a:r>
              <a:rPr lang="en"/>
              <a:t>2. Long programs written in such languages cannot be executed on small sized computers.</a:t>
            </a:r>
            <a:endParaRPr/>
          </a:p>
          <a:p>
            <a:pPr indent="0" lvl="0" marL="0" rtl="0" algn="l">
              <a:spcBef>
                <a:spcPts val="1200"/>
              </a:spcBef>
              <a:spcAft>
                <a:spcPts val="1200"/>
              </a:spcAft>
              <a:buNone/>
            </a:pPr>
            <a:r>
              <a:rPr lang="en"/>
              <a:t>3. It takes lot of time to code or write the program, as it is more complex in nature.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87" name="Google Shape;87;p16"/>
          <p:cNvSpPr txBox="1"/>
          <p:nvPr/>
        </p:nvSpPr>
        <p:spPr>
          <a:xfrm>
            <a:off x="311700" y="1411175"/>
            <a:ext cx="85206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37474F"/>
                </a:solidFill>
                <a:latin typeface="Average"/>
                <a:ea typeface="Average"/>
                <a:cs typeface="Average"/>
                <a:sym typeface="Average"/>
              </a:rPr>
              <a:t>Assembly Language is a low-level programming language. In computers, there is an assembler that helps in converting the assembly code into machine code executable. Assembly language is designed to understand the instruction and provide it to machine language for further processing. It mainly depends on the architecture of the system, whether it is the operating system or computer architecture.</a:t>
            </a:r>
            <a:endParaRPr sz="1800">
              <a:solidFill>
                <a:srgbClr val="37474F"/>
              </a:solidFill>
              <a:latin typeface="Average"/>
              <a:ea typeface="Average"/>
              <a:cs typeface="Average"/>
              <a:sym typeface="Average"/>
            </a:endParaRPr>
          </a:p>
          <a:p>
            <a:pPr indent="0" lvl="0" marL="0" rtl="0" algn="l">
              <a:lnSpc>
                <a:spcPct val="115000"/>
              </a:lnSpc>
              <a:spcBef>
                <a:spcPts val="1600"/>
              </a:spcBef>
              <a:spcAft>
                <a:spcPts val="1600"/>
              </a:spcAft>
              <a:buNone/>
            </a:pPr>
            <a:r>
              <a:rPr lang="en" sz="1800">
                <a:solidFill>
                  <a:srgbClr val="37474F"/>
                </a:solidFill>
                <a:latin typeface="Average"/>
                <a:ea typeface="Average"/>
                <a:cs typeface="Average"/>
                <a:sym typeface="Average"/>
              </a:rPr>
              <a:t>Assembly Language mainly consists of mnemonic processor instructions or data and other statements or instructions. Assembly Language helps in fine-tuning the program.</a:t>
            </a:r>
            <a:endParaRPr sz="1800">
              <a:solidFill>
                <a:srgbClr val="37474F"/>
              </a:solidFill>
              <a:latin typeface="Average"/>
              <a:ea typeface="Average"/>
              <a:cs typeface="Average"/>
              <a:sym typeface="Average"/>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 : Assembly Language</a:t>
            </a:r>
            <a:endParaRPr/>
          </a:p>
        </p:txBody>
      </p:sp>
      <p:sp>
        <p:nvSpPr>
          <p:cNvPr id="342" name="Google Shape;342;p52"/>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 assembly language is a type of programming language that translates somewhat english like mnemonics and addresses directly into machine language.</a:t>
            </a:r>
            <a:endParaRPr/>
          </a:p>
          <a:p>
            <a:pPr indent="0" lvl="0" marL="0" rtl="0" algn="l">
              <a:spcBef>
                <a:spcPts val="1200"/>
              </a:spcBef>
              <a:spcAft>
                <a:spcPts val="0"/>
              </a:spcAft>
              <a:buNone/>
            </a:pPr>
            <a:r>
              <a:rPr lang="en"/>
              <a:t>It is a necessary bridge between software programs and their underlying hardware platforms.</a:t>
            </a:r>
            <a:endParaRPr/>
          </a:p>
          <a:p>
            <a:pPr indent="0" lvl="0" marL="0" rtl="0" algn="l">
              <a:spcBef>
                <a:spcPts val="1200"/>
              </a:spcBef>
              <a:spcAft>
                <a:spcPts val="1200"/>
              </a:spcAft>
              <a:buNone/>
            </a:pPr>
            <a:r>
              <a:rPr lang="en"/>
              <a:t>Today, assemble languages are rarely written directly, although they are still used in some niche applications such as when performance requirements are particularly high.</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a:t>
            </a:r>
            <a:endParaRPr/>
          </a:p>
        </p:txBody>
      </p:sp>
      <p:sp>
        <p:nvSpPr>
          <p:cNvPr id="348" name="Google Shape;348;p53"/>
          <p:cNvSpPr txBox="1"/>
          <p:nvPr>
            <p:ph idx="1" type="body"/>
          </p:nvPr>
        </p:nvSpPr>
        <p:spPr>
          <a:xfrm>
            <a:off x="0" y="1266325"/>
            <a:ext cx="9144000" cy="3691200"/>
          </a:xfrm>
          <a:prstGeom prst="rect">
            <a:avLst/>
          </a:prstGeom>
        </p:spPr>
        <p:txBody>
          <a:bodyPr anchorCtr="0" anchor="t" bIns="91425" lIns="91425" spcFirstLastPara="1" rIns="91425" wrap="square" tIns="91425">
            <a:normAutofit lnSpcReduction="10000"/>
          </a:bodyPr>
          <a:lstStyle/>
          <a:p>
            <a:pPr indent="-342900" lvl="0" marL="457200" rtl="0" algn="l">
              <a:lnSpc>
                <a:spcPct val="200000"/>
              </a:lnSpc>
              <a:spcBef>
                <a:spcPts val="0"/>
              </a:spcBef>
              <a:spcAft>
                <a:spcPts val="0"/>
              </a:spcAft>
              <a:buSzPts val="1800"/>
              <a:buAutoNum type="arabicPeriod"/>
            </a:pPr>
            <a:r>
              <a:rPr lang="en" u="sng">
                <a:solidFill>
                  <a:schemeClr val="hlink"/>
                </a:solidFill>
                <a:hlinkClick r:id="rId3"/>
              </a:rPr>
              <a:t>https://www.codecademy.com/learn/computer-architecture/modules/assembly-language</a:t>
            </a:r>
            <a:endParaRPr/>
          </a:p>
          <a:p>
            <a:pPr indent="-342900" lvl="0" marL="457200" rtl="0" algn="l">
              <a:lnSpc>
                <a:spcPct val="200000"/>
              </a:lnSpc>
              <a:spcBef>
                <a:spcPts val="0"/>
              </a:spcBef>
              <a:spcAft>
                <a:spcPts val="0"/>
              </a:spcAft>
              <a:buSzPts val="1800"/>
              <a:buAutoNum type="arabicPeriod"/>
            </a:pPr>
            <a:r>
              <a:rPr lang="en" u="sng">
                <a:solidFill>
                  <a:schemeClr val="hlink"/>
                </a:solidFill>
                <a:hlinkClick r:id="rId4"/>
              </a:rPr>
              <a:t>https://www.tutorialspoint.com/assembly_programming/index.htm</a:t>
            </a:r>
            <a:endParaRPr/>
          </a:p>
          <a:p>
            <a:pPr indent="-342900" lvl="0" marL="457200" rtl="0" algn="l">
              <a:lnSpc>
                <a:spcPct val="200000"/>
              </a:lnSpc>
              <a:spcBef>
                <a:spcPts val="0"/>
              </a:spcBef>
              <a:spcAft>
                <a:spcPts val="0"/>
              </a:spcAft>
              <a:buSzPts val="1800"/>
              <a:buAutoNum type="arabicPeriod"/>
            </a:pPr>
            <a:r>
              <a:rPr lang="en" u="sng">
                <a:solidFill>
                  <a:schemeClr val="hlink"/>
                </a:solidFill>
                <a:hlinkClick r:id="rId5"/>
              </a:rPr>
              <a:t>https://github.com/Sarvesh-CSE/Computer_Organization</a:t>
            </a:r>
            <a:endParaRPr/>
          </a:p>
          <a:p>
            <a:pPr indent="-342900" lvl="0" marL="457200" rtl="0" algn="l">
              <a:lnSpc>
                <a:spcPct val="200000"/>
              </a:lnSpc>
              <a:spcBef>
                <a:spcPts val="0"/>
              </a:spcBef>
              <a:spcAft>
                <a:spcPts val="0"/>
              </a:spcAft>
              <a:buSzPts val="1800"/>
              <a:buAutoNum type="arabicPeriod"/>
            </a:pPr>
            <a:r>
              <a:rPr lang="en" u="sng">
                <a:solidFill>
                  <a:schemeClr val="hlink"/>
                </a:solidFill>
                <a:hlinkClick r:id="rId6"/>
              </a:rPr>
              <a:t>https://www.massey.ac.nz/~mjjohnso/notes/59102/notes/l9.html</a:t>
            </a:r>
            <a:endParaRPr/>
          </a:p>
          <a:p>
            <a:pPr indent="0" lvl="0" marL="457200" rtl="0" algn="l">
              <a:spcBef>
                <a:spcPts val="1200"/>
              </a:spcBef>
              <a:spcAft>
                <a:spcPts val="0"/>
              </a:spcAft>
              <a:buNone/>
            </a:pPr>
            <a:r>
              <a:rPr lang="en"/>
              <a:t>                                                                        </a:t>
            </a:r>
            <a:endParaRPr/>
          </a:p>
          <a:p>
            <a:pPr indent="0" lvl="0" marL="0" rtl="0" algn="l">
              <a:spcBef>
                <a:spcPts val="1200"/>
              </a:spcBef>
              <a:spcAft>
                <a:spcPts val="120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4"/>
          <p:cNvSpPr txBox="1"/>
          <p:nvPr>
            <p:ph type="title"/>
          </p:nvPr>
        </p:nvSpPr>
        <p:spPr>
          <a:xfrm>
            <a:off x="311700" y="19738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6340"/>
              <a:t>Thank You</a:t>
            </a:r>
            <a:endParaRPr sz="6340"/>
          </a:p>
        </p:txBody>
      </p:sp>
      <p:sp>
        <p:nvSpPr>
          <p:cNvPr id="354" name="Google Shape;354;p5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55" name="Google Shape;355;p54"/>
          <p:cNvPicPr preferRelativeResize="0"/>
          <p:nvPr/>
        </p:nvPicPr>
        <p:blipFill rotWithShape="1">
          <a:blip r:embed="rId3">
            <a:alphaModFix/>
          </a:blip>
          <a:srcRect b="-2945" l="0" r="0" t="7915"/>
          <a:stretch/>
        </p:blipFill>
        <p:spPr>
          <a:xfrm>
            <a:off x="0" y="0"/>
            <a:ext cx="9197076"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7"/>
          <p:cNvPicPr preferRelativeResize="0"/>
          <p:nvPr/>
        </p:nvPicPr>
        <p:blipFill rotWithShape="1">
          <a:blip r:embed="rId3">
            <a:alphaModFix/>
          </a:blip>
          <a:srcRect b="0" l="4933" r="0" t="37949"/>
          <a:stretch/>
        </p:blipFill>
        <p:spPr>
          <a:xfrm>
            <a:off x="6957325" y="4055200"/>
            <a:ext cx="2964024" cy="1088300"/>
          </a:xfrm>
          <a:prstGeom prst="rect">
            <a:avLst/>
          </a:prstGeom>
          <a:noFill/>
          <a:ln>
            <a:noFill/>
          </a:ln>
        </p:spPr>
      </p:pic>
      <p:sp>
        <p:nvSpPr>
          <p:cNvPr id="93" name="Google Shape;93;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Language?</a:t>
            </a:r>
            <a:endParaRPr/>
          </a:p>
        </p:txBody>
      </p:sp>
      <p:pic>
        <p:nvPicPr>
          <p:cNvPr id="94" name="Google Shape;94;p17"/>
          <p:cNvPicPr preferRelativeResize="0"/>
          <p:nvPr/>
        </p:nvPicPr>
        <p:blipFill>
          <a:blip r:embed="rId4">
            <a:alphaModFix/>
          </a:blip>
          <a:stretch>
            <a:fillRect/>
          </a:stretch>
        </p:blipFill>
        <p:spPr>
          <a:xfrm>
            <a:off x="6527668" y="868174"/>
            <a:ext cx="2616325" cy="1814050"/>
          </a:xfrm>
          <a:prstGeom prst="rect">
            <a:avLst/>
          </a:prstGeom>
          <a:noFill/>
          <a:ln>
            <a:noFill/>
          </a:ln>
        </p:spPr>
      </p:pic>
      <p:sp>
        <p:nvSpPr>
          <p:cNvPr id="95" name="Google Shape;95;p17"/>
          <p:cNvSpPr txBox="1"/>
          <p:nvPr>
            <p:ph type="title"/>
          </p:nvPr>
        </p:nvSpPr>
        <p:spPr>
          <a:xfrm>
            <a:off x="311700" y="26822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Programming Language?</a:t>
            </a:r>
            <a:endParaRPr/>
          </a:p>
        </p:txBody>
      </p:sp>
      <p:sp>
        <p:nvSpPr>
          <p:cNvPr id="96" name="Google Shape;96;p17"/>
          <p:cNvSpPr txBox="1"/>
          <p:nvPr>
            <p:ph idx="1" type="body"/>
          </p:nvPr>
        </p:nvSpPr>
        <p:spPr>
          <a:xfrm>
            <a:off x="372800" y="3389625"/>
            <a:ext cx="8520600" cy="11988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None/>
            </a:pPr>
            <a:r>
              <a:rPr lang="en"/>
              <a:t>A programming language is a computer language that is used by programmers (developers) to communicate with computers. It is a set of instructions written in any specific language ( C, C++, Java, Python) to perform a specific task.</a:t>
            </a:r>
            <a:endParaRPr/>
          </a:p>
        </p:txBody>
      </p:sp>
      <p:sp>
        <p:nvSpPr>
          <p:cNvPr id="97" name="Google Shape;97;p17"/>
          <p:cNvSpPr txBox="1"/>
          <p:nvPr>
            <p:ph idx="1" type="body"/>
          </p:nvPr>
        </p:nvSpPr>
        <p:spPr>
          <a:xfrm>
            <a:off x="311700" y="1266325"/>
            <a:ext cx="6516000" cy="11988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t>Language is a mode of communication that is used to share ideas, opinions with each other. For example, if we want to teach someone, we need a language that is understandable by both communicators.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1103250" y="152575"/>
            <a:ext cx="8520600" cy="1152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266"/>
              <a:t>Types of Programming Language</a:t>
            </a:r>
            <a:r>
              <a:rPr lang="en" sz="4155"/>
              <a:t>s</a:t>
            </a:r>
            <a:endParaRPr sz="4155"/>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103" name="Google Shape;103;p18"/>
          <p:cNvGrpSpPr/>
          <p:nvPr/>
        </p:nvGrpSpPr>
        <p:grpSpPr>
          <a:xfrm>
            <a:off x="431925" y="1304875"/>
            <a:ext cx="2628925" cy="3416400"/>
            <a:chOff x="431925" y="1304875"/>
            <a:chExt cx="2628925" cy="3416400"/>
          </a:xfrm>
        </p:grpSpPr>
        <p:sp>
          <p:nvSpPr>
            <p:cNvPr id="104" name="Google Shape;104;p18"/>
            <p:cNvSpPr txBox="1"/>
            <p:nvPr/>
          </p:nvSpPr>
          <p:spPr>
            <a:xfrm>
              <a:off x="431925" y="1304875"/>
              <a:ext cx="2628900" cy="464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p:nvPr/>
          </p:nvSpPr>
          <p:spPr>
            <a:xfrm>
              <a:off x="431950" y="1304875"/>
              <a:ext cx="2628900" cy="34164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18"/>
          <p:cNvSpPr txBox="1"/>
          <p:nvPr/>
        </p:nvSpPr>
        <p:spPr>
          <a:xfrm>
            <a:off x="506425" y="1304875"/>
            <a:ext cx="2494500" cy="46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latin typeface="Average"/>
                <a:ea typeface="Average"/>
                <a:cs typeface="Average"/>
                <a:sym typeface="Average"/>
              </a:rPr>
              <a:t>Machine Language</a:t>
            </a:r>
            <a:endParaRPr b="1" sz="1800">
              <a:latin typeface="Average"/>
              <a:ea typeface="Average"/>
              <a:cs typeface="Average"/>
              <a:sym typeface="Average"/>
            </a:endParaRPr>
          </a:p>
        </p:txBody>
      </p:sp>
      <p:sp>
        <p:nvSpPr>
          <p:cNvPr id="107" name="Google Shape;107;p18"/>
          <p:cNvSpPr txBox="1"/>
          <p:nvPr/>
        </p:nvSpPr>
        <p:spPr>
          <a:xfrm>
            <a:off x="508325" y="1850300"/>
            <a:ext cx="2478600" cy="279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solidFill>
                  <a:srgbClr val="37474F"/>
                </a:solidFill>
                <a:latin typeface="Average"/>
                <a:ea typeface="Average"/>
                <a:cs typeface="Average"/>
                <a:sym typeface="Average"/>
              </a:rPr>
              <a:t>Considered a native language as it can be directly understood by a (CPU). It’s not so easy to understand, as the language uses the binary system in which the commands are written in 1 and 0 form which is not easy to interpret. </a:t>
            </a:r>
            <a:endParaRPr sz="1600">
              <a:solidFill>
                <a:srgbClr val="37474F"/>
              </a:solidFill>
              <a:latin typeface="Average"/>
              <a:ea typeface="Average"/>
              <a:cs typeface="Average"/>
              <a:sym typeface="Average"/>
            </a:endParaRPr>
          </a:p>
        </p:txBody>
      </p:sp>
      <p:grpSp>
        <p:nvGrpSpPr>
          <p:cNvPr id="108" name="Google Shape;108;p18"/>
          <p:cNvGrpSpPr/>
          <p:nvPr/>
        </p:nvGrpSpPr>
        <p:grpSpPr>
          <a:xfrm>
            <a:off x="3320450" y="1304875"/>
            <a:ext cx="2632500" cy="3416400"/>
            <a:chOff x="3320450" y="1304875"/>
            <a:chExt cx="2632500" cy="3416400"/>
          </a:xfrm>
        </p:grpSpPr>
        <p:sp>
          <p:nvSpPr>
            <p:cNvPr id="109" name="Google Shape;109;p18"/>
            <p:cNvSpPr txBox="1"/>
            <p:nvPr/>
          </p:nvSpPr>
          <p:spPr>
            <a:xfrm>
              <a:off x="3324050" y="1304875"/>
              <a:ext cx="2628900" cy="464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a:off x="3320450" y="1304875"/>
              <a:ext cx="2628900" cy="34164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8"/>
          <p:cNvSpPr txBox="1"/>
          <p:nvPr/>
        </p:nvSpPr>
        <p:spPr>
          <a:xfrm>
            <a:off x="3389450" y="1304875"/>
            <a:ext cx="2494500" cy="46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latin typeface="Average"/>
                <a:ea typeface="Average"/>
                <a:cs typeface="Average"/>
                <a:sym typeface="Average"/>
              </a:rPr>
              <a:t>Assembly Language</a:t>
            </a:r>
            <a:endParaRPr b="1" sz="1800">
              <a:latin typeface="Average"/>
              <a:ea typeface="Average"/>
              <a:cs typeface="Average"/>
              <a:sym typeface="Average"/>
            </a:endParaRPr>
          </a:p>
        </p:txBody>
      </p:sp>
      <p:sp>
        <p:nvSpPr>
          <p:cNvPr id="112" name="Google Shape;112;p18"/>
          <p:cNvSpPr txBox="1"/>
          <p:nvPr/>
        </p:nvSpPr>
        <p:spPr>
          <a:xfrm>
            <a:off x="3396775" y="1850300"/>
            <a:ext cx="2478600" cy="279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solidFill>
                  <a:srgbClr val="37474F"/>
                </a:solidFill>
                <a:latin typeface="Average"/>
                <a:ea typeface="Average"/>
                <a:cs typeface="Average"/>
                <a:sym typeface="Average"/>
              </a:rPr>
              <a:t>Low-level programming language in which there is a very strong correspondence between the instructions in the language and the architecture's machine code instructions.</a:t>
            </a:r>
            <a:endParaRPr sz="1600">
              <a:solidFill>
                <a:srgbClr val="37474F"/>
              </a:solidFill>
              <a:latin typeface="Average"/>
              <a:ea typeface="Average"/>
              <a:cs typeface="Average"/>
              <a:sym typeface="Average"/>
            </a:endParaRPr>
          </a:p>
        </p:txBody>
      </p:sp>
      <p:grpSp>
        <p:nvGrpSpPr>
          <p:cNvPr id="113" name="Google Shape;113;p18"/>
          <p:cNvGrpSpPr/>
          <p:nvPr/>
        </p:nvGrpSpPr>
        <p:grpSpPr>
          <a:xfrm>
            <a:off x="6212550" y="1304875"/>
            <a:ext cx="2632500" cy="3416400"/>
            <a:chOff x="6212550" y="1304875"/>
            <a:chExt cx="2632500" cy="3416400"/>
          </a:xfrm>
        </p:grpSpPr>
        <p:sp>
          <p:nvSpPr>
            <p:cNvPr id="114" name="Google Shape;114;p18"/>
            <p:cNvSpPr/>
            <p:nvPr/>
          </p:nvSpPr>
          <p:spPr>
            <a:xfrm>
              <a:off x="6215400" y="1304875"/>
              <a:ext cx="2628900" cy="34164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txBox="1"/>
            <p:nvPr/>
          </p:nvSpPr>
          <p:spPr>
            <a:xfrm>
              <a:off x="6212550" y="1304875"/>
              <a:ext cx="2632500" cy="464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18"/>
          <p:cNvSpPr txBox="1"/>
          <p:nvPr/>
        </p:nvSpPr>
        <p:spPr>
          <a:xfrm>
            <a:off x="6272475" y="1304875"/>
            <a:ext cx="2494500" cy="46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latin typeface="Average"/>
                <a:ea typeface="Average"/>
                <a:cs typeface="Average"/>
                <a:sym typeface="Average"/>
              </a:rPr>
              <a:t>High Level Language</a:t>
            </a:r>
            <a:endParaRPr b="1" sz="1800">
              <a:latin typeface="Average"/>
              <a:ea typeface="Average"/>
              <a:cs typeface="Average"/>
              <a:sym typeface="Average"/>
            </a:endParaRPr>
          </a:p>
        </p:txBody>
      </p:sp>
      <p:sp>
        <p:nvSpPr>
          <p:cNvPr id="117" name="Google Shape;117;p18"/>
          <p:cNvSpPr txBox="1"/>
          <p:nvPr/>
        </p:nvSpPr>
        <p:spPr>
          <a:xfrm>
            <a:off x="6286400" y="1850300"/>
            <a:ext cx="2478600" cy="279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600">
                <a:solidFill>
                  <a:srgbClr val="37474F"/>
                </a:solidFill>
                <a:latin typeface="Average"/>
                <a:ea typeface="Average"/>
                <a:cs typeface="Average"/>
                <a:sym typeface="Average"/>
              </a:rPr>
              <a:t>Easy to understand and the code can be written easily as the programs written are user-friendly. The other advantage of code written is independent of a computer system The high-level of language uses the concept of abstraction</a:t>
            </a:r>
            <a:endParaRPr sz="1600">
              <a:solidFill>
                <a:srgbClr val="37474F"/>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High-Level Language</a:t>
            </a:r>
            <a:endParaRPr/>
          </a:p>
        </p:txBody>
      </p:sp>
      <p:sp>
        <p:nvSpPr>
          <p:cNvPr id="123" name="Google Shape;123;p19"/>
          <p:cNvSpPr txBox="1"/>
          <p:nvPr>
            <p:ph idx="1" type="body"/>
          </p:nvPr>
        </p:nvSpPr>
        <p:spPr>
          <a:xfrm>
            <a:off x="311700" y="1266325"/>
            <a:ext cx="39189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Most programming now-a-days is done using so-called “high-level” languages (such as</a:t>
            </a:r>
            <a:endParaRPr/>
          </a:p>
          <a:p>
            <a:pPr indent="0" lvl="0" marL="0" rtl="0" algn="l">
              <a:spcBef>
                <a:spcPts val="1200"/>
              </a:spcBef>
              <a:spcAft>
                <a:spcPts val="0"/>
              </a:spcAft>
              <a:buNone/>
            </a:pPr>
            <a:r>
              <a:rPr lang="en"/>
              <a:t>	FORTRAN, BASIC, COBOL, PASCAL, C, C++, JAVA, SCHEME, Lisp, ADA, etc.)</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24" name="Google Shape;124;p19"/>
          <p:cNvPicPr preferRelativeResize="0"/>
          <p:nvPr/>
        </p:nvPicPr>
        <p:blipFill>
          <a:blip r:embed="rId3">
            <a:alphaModFix/>
          </a:blip>
          <a:stretch>
            <a:fillRect/>
          </a:stretch>
        </p:blipFill>
        <p:spPr>
          <a:xfrm>
            <a:off x="4169575" y="1353550"/>
            <a:ext cx="4877476" cy="2787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High-Level Language</a:t>
            </a:r>
            <a:endParaRPr/>
          </a:p>
        </p:txBody>
      </p:sp>
      <p:sp>
        <p:nvSpPr>
          <p:cNvPr id="130" name="Google Shape;130;p2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"High-level language" refers to the higher level of abstraction from machine language. Rather than dealing with registers, memory addresses, and call stacks, high-level languages deal with variables, arrays, objects, complex arithmetic or boolean expressions, subroutines and functions, loops, threads, locks, and other abstract computer science concepts.</a:t>
            </a:r>
            <a:endParaRPr/>
          </a:p>
          <a:p>
            <a:pPr indent="0" lvl="0" marL="0" rtl="0" algn="l">
              <a:spcBef>
                <a:spcPts val="1200"/>
              </a:spcBef>
              <a:spcAft>
                <a:spcPts val="1200"/>
              </a:spcAft>
              <a:buNone/>
            </a:pPr>
            <a:r>
              <a:rPr lang="en"/>
              <a:t>with strong abstraction from the details of the computer. it may use natural language elements, be easier to use, the amount of abstraction provided defines how "high-level" a programming language is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21"/>
          <p:cNvPicPr preferRelativeResize="0"/>
          <p:nvPr/>
        </p:nvPicPr>
        <p:blipFill>
          <a:blip r:embed="rId3">
            <a:alphaModFix/>
          </a:blip>
          <a:stretch>
            <a:fillRect/>
          </a:stretch>
        </p:blipFill>
        <p:spPr>
          <a:xfrm>
            <a:off x="1712500" y="36325"/>
            <a:ext cx="5028825" cy="1524800"/>
          </a:xfrm>
          <a:prstGeom prst="rect">
            <a:avLst/>
          </a:prstGeom>
          <a:noFill/>
          <a:ln>
            <a:noFill/>
          </a:ln>
        </p:spPr>
      </p:pic>
      <p:pic>
        <p:nvPicPr>
          <p:cNvPr id="136" name="Google Shape;136;p21"/>
          <p:cNvPicPr preferRelativeResize="0"/>
          <p:nvPr/>
        </p:nvPicPr>
        <p:blipFill>
          <a:blip r:embed="rId4">
            <a:alphaModFix/>
          </a:blip>
          <a:stretch>
            <a:fillRect/>
          </a:stretch>
        </p:blipFill>
        <p:spPr>
          <a:xfrm>
            <a:off x="102175" y="1755875"/>
            <a:ext cx="4886325" cy="3301900"/>
          </a:xfrm>
          <a:prstGeom prst="rect">
            <a:avLst/>
          </a:prstGeom>
          <a:noFill/>
          <a:ln>
            <a:noFill/>
          </a:ln>
        </p:spPr>
      </p:pic>
      <p:pic>
        <p:nvPicPr>
          <p:cNvPr id="137" name="Google Shape;137;p21"/>
          <p:cNvPicPr preferRelativeResize="0"/>
          <p:nvPr/>
        </p:nvPicPr>
        <p:blipFill>
          <a:blip r:embed="rId5">
            <a:alphaModFix/>
          </a:blip>
          <a:stretch>
            <a:fillRect/>
          </a:stretch>
        </p:blipFill>
        <p:spPr>
          <a:xfrm>
            <a:off x="5222251" y="1755875"/>
            <a:ext cx="3385824" cy="2941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